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8" r:id="rId1"/>
  </p:sldMasterIdLst>
  <p:notesMasterIdLst>
    <p:notesMasterId r:id="rId24"/>
  </p:notesMasterIdLst>
  <p:sldIdLst>
    <p:sldId id="256" r:id="rId2"/>
    <p:sldId id="257" r:id="rId3"/>
    <p:sldId id="263" r:id="rId4"/>
    <p:sldId id="264" r:id="rId5"/>
    <p:sldId id="262" r:id="rId6"/>
    <p:sldId id="266" r:id="rId7"/>
    <p:sldId id="267" r:id="rId8"/>
    <p:sldId id="269" r:id="rId9"/>
    <p:sldId id="268" r:id="rId10"/>
    <p:sldId id="271" r:id="rId11"/>
    <p:sldId id="272" r:id="rId12"/>
    <p:sldId id="281" r:id="rId13"/>
    <p:sldId id="283" r:id="rId14"/>
    <p:sldId id="282" r:id="rId15"/>
    <p:sldId id="284" r:id="rId16"/>
    <p:sldId id="285" r:id="rId17"/>
    <p:sldId id="286" r:id="rId18"/>
    <p:sldId id="274" r:id="rId19"/>
    <p:sldId id="287" r:id="rId20"/>
    <p:sldId id="275" r:id="rId21"/>
    <p:sldId id="278" r:id="rId22"/>
    <p:sldId id="280" r:id="rId23"/>
  </p:sldIdLst>
  <p:sldSz cx="12192000" cy="6858000"/>
  <p:notesSz cx="6858000" cy="9144000"/>
  <p:defaultTextStyle>
    <a:defPPr>
      <a:defRPr lang="LID4096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3826" autoAdjust="0"/>
  </p:normalViewPr>
  <p:slideViewPr>
    <p:cSldViewPr snapToGrid="0">
      <p:cViewPr>
        <p:scale>
          <a:sx n="100" d="100"/>
          <a:sy n="100" d="100"/>
        </p:scale>
        <p:origin x="432" y="1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84C4AD-41BF-4011-8A97-C768D2FA6751}" type="datetimeFigureOut">
              <a:rPr lang="LID4096" smtClean="0"/>
              <a:t>12/01/2022</a:t>
            </a:fld>
            <a:endParaRPr lang="LID4096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LID4096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90D4C4-D11F-4CA9-9666-93A5BB847ED8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2652732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https://www.starwars.com/video/seismic-charges</a:t>
            </a:r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90D4C4-D11F-4CA9-9666-93A5BB847ED8}" type="slidenum">
              <a:rPr lang="LID4096" smtClean="0"/>
              <a:t>1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1557589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5CD60141-EEBD-4EC1-8E34-0344C16A18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18308" y="0"/>
            <a:ext cx="6873692" cy="6858000"/>
          </a:xfrm>
          <a:custGeom>
            <a:avLst/>
            <a:gdLst>
              <a:gd name="connsiteX0" fmla="*/ 1132890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5318308 w 12192000"/>
              <a:gd name="connsiteY3" fmla="*/ 6858000 h 6858000"/>
              <a:gd name="connsiteX4" fmla="*/ 11328897 w 12192000"/>
              <a:gd name="connsiteY4" fmla="*/ 4 h 6858000"/>
              <a:gd name="connsiteX5" fmla="*/ 11328898 w 12192000"/>
              <a:gd name="connsiteY5" fmla="*/ 2 h 6858000"/>
              <a:gd name="connsiteX6" fmla="*/ 0 w 12192000"/>
              <a:gd name="connsiteY6" fmla="*/ 0 h 6858000"/>
              <a:gd name="connsiteX7" fmla="*/ 6700 w 12192000"/>
              <a:gd name="connsiteY7" fmla="*/ 0 h 6858000"/>
              <a:gd name="connsiteX8" fmla="*/ 6700 w 12192000"/>
              <a:gd name="connsiteY8" fmla="*/ 6858000 h 6858000"/>
              <a:gd name="connsiteX9" fmla="*/ 0 w 12192000"/>
              <a:gd name="connsiteY9" fmla="*/ 6858000 h 6858000"/>
              <a:gd name="connsiteX0" fmla="*/ 1132890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5318308 w 12192000"/>
              <a:gd name="connsiteY3" fmla="*/ 6858000 h 6858000"/>
              <a:gd name="connsiteX4" fmla="*/ 11328897 w 12192000"/>
              <a:gd name="connsiteY4" fmla="*/ 4 h 6858000"/>
              <a:gd name="connsiteX5" fmla="*/ 11328898 w 12192000"/>
              <a:gd name="connsiteY5" fmla="*/ 2 h 6858000"/>
              <a:gd name="connsiteX6" fmla="*/ 11328900 w 12192000"/>
              <a:gd name="connsiteY6" fmla="*/ 0 h 6858000"/>
              <a:gd name="connsiteX7" fmla="*/ 0 w 12192000"/>
              <a:gd name="connsiteY7" fmla="*/ 6858000 h 6858000"/>
              <a:gd name="connsiteX8" fmla="*/ 6700 w 12192000"/>
              <a:gd name="connsiteY8" fmla="*/ 0 h 6858000"/>
              <a:gd name="connsiteX9" fmla="*/ 6700 w 12192000"/>
              <a:gd name="connsiteY9" fmla="*/ 6858000 h 6858000"/>
              <a:gd name="connsiteX10" fmla="*/ 0 w 12192000"/>
              <a:gd name="connsiteY10" fmla="*/ 6858000 h 6858000"/>
              <a:gd name="connsiteX0" fmla="*/ 11322200 w 12185300"/>
              <a:gd name="connsiteY0" fmla="*/ 0 h 6858000"/>
              <a:gd name="connsiteX1" fmla="*/ 12185300 w 12185300"/>
              <a:gd name="connsiteY1" fmla="*/ 0 h 6858000"/>
              <a:gd name="connsiteX2" fmla="*/ 12185300 w 12185300"/>
              <a:gd name="connsiteY2" fmla="*/ 6858000 h 6858000"/>
              <a:gd name="connsiteX3" fmla="*/ 5311608 w 12185300"/>
              <a:gd name="connsiteY3" fmla="*/ 6858000 h 6858000"/>
              <a:gd name="connsiteX4" fmla="*/ 11322197 w 12185300"/>
              <a:gd name="connsiteY4" fmla="*/ 4 h 6858000"/>
              <a:gd name="connsiteX5" fmla="*/ 11322198 w 12185300"/>
              <a:gd name="connsiteY5" fmla="*/ 2 h 6858000"/>
              <a:gd name="connsiteX6" fmla="*/ 11322200 w 12185300"/>
              <a:gd name="connsiteY6" fmla="*/ 0 h 6858000"/>
              <a:gd name="connsiteX7" fmla="*/ 0 w 12185300"/>
              <a:gd name="connsiteY7" fmla="*/ 6858000 h 6858000"/>
              <a:gd name="connsiteX8" fmla="*/ 0 w 12185300"/>
              <a:gd name="connsiteY8" fmla="*/ 0 h 6858000"/>
              <a:gd name="connsiteX9" fmla="*/ 0 w 12185300"/>
              <a:gd name="connsiteY9" fmla="*/ 6858000 h 6858000"/>
              <a:gd name="connsiteX0" fmla="*/ 6010592 w 6873692"/>
              <a:gd name="connsiteY0" fmla="*/ 0 h 6858000"/>
              <a:gd name="connsiteX1" fmla="*/ 6873692 w 6873692"/>
              <a:gd name="connsiteY1" fmla="*/ 0 h 6858000"/>
              <a:gd name="connsiteX2" fmla="*/ 6873692 w 6873692"/>
              <a:gd name="connsiteY2" fmla="*/ 6858000 h 6858000"/>
              <a:gd name="connsiteX3" fmla="*/ 0 w 6873692"/>
              <a:gd name="connsiteY3" fmla="*/ 6858000 h 6858000"/>
              <a:gd name="connsiteX4" fmla="*/ 6010589 w 6873692"/>
              <a:gd name="connsiteY4" fmla="*/ 4 h 6858000"/>
              <a:gd name="connsiteX5" fmla="*/ 6010590 w 6873692"/>
              <a:gd name="connsiteY5" fmla="*/ 2 h 6858000"/>
              <a:gd name="connsiteX6" fmla="*/ 6010592 w 6873692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73692" h="6858000">
                <a:moveTo>
                  <a:pt x="6010592" y="0"/>
                </a:moveTo>
                <a:lnTo>
                  <a:pt x="6873692" y="0"/>
                </a:lnTo>
                <a:lnTo>
                  <a:pt x="6873692" y="6858000"/>
                </a:lnTo>
                <a:lnTo>
                  <a:pt x="0" y="6858000"/>
                </a:lnTo>
                <a:lnTo>
                  <a:pt x="6010589" y="4"/>
                </a:lnTo>
                <a:cubicBezTo>
                  <a:pt x="6010589" y="3"/>
                  <a:pt x="6010590" y="3"/>
                  <a:pt x="6010590" y="2"/>
                </a:cubicBezTo>
                <a:lnTo>
                  <a:pt x="6010592" y="0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5FCBBA-905A-4FD1-BFBA-F3EE6DA264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81098"/>
            <a:ext cx="8986580" cy="2832404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4800" cap="all" spc="3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DD287E-F1C8-463F-8429-D1B5B15825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5463522"/>
            <a:ext cx="8986580" cy="650311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1F44ED-7973-4A99-B2CA-A8962BCE0D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12/1/2022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DF96F2-D6BE-49AC-A605-5AE87C3F2F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17FC50-B13C-4B63-AE64-F71A6EDE6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C75A547-BCD1-42BE-966E-53CA0AB93165}"/>
              </a:ext>
            </a:extLst>
          </p:cNvPr>
          <p:cNvCxnSpPr>
            <a:cxnSpLocks/>
          </p:cNvCxnSpPr>
          <p:nvPr/>
        </p:nvCxnSpPr>
        <p:spPr>
          <a:xfrm>
            <a:off x="1188357" y="5151666"/>
            <a:ext cx="982254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40861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5A3BF2-BCE9-47D7-B1C0-1F0E4936B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2722E9-C3E4-48AF-996A-495AE659FA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C9E516-382B-4845-93BF-20C16EE0DB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12/1/2022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B96E16-F168-442A-843C-5D490D54B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A61BEA-A969-437A-BD8B-CB1B709AD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9493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6528449-3E11-45FF-BF3A-651867603E7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572500" y="870625"/>
            <a:ext cx="2476499" cy="5029201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C0EAB0-2DFA-4CBA-86B1-1826EF523D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143000" y="870625"/>
            <a:ext cx="7324928" cy="5029201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A22F89-E1F5-45D7-945A-8A2886C4BA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12/1/2022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7E7E82-5FB8-4289-AD0C-0BA788E147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5A4046-1A2C-41F5-A177-1C3919C20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8257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CD6F3-88F1-4195-8395-57AA096BB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D8D06C-EB08-40B3-AFB3-A62F441122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03962F-B413-4C4C-A490-724DDB9E7D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12/1/2022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871813-4E87-4C04-835D-76246010B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922BA3-033C-491E-A045-F0052AC19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7923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E19AD-2EDD-4B4F-9F9E-46A4441847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709738"/>
            <a:ext cx="8520952" cy="2852737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EE5927-21D5-4EBA-A112-CAD1BD38BC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3000" y="4589466"/>
            <a:ext cx="8520952" cy="813266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EF0D16-9D87-4D76-A5A5-534E24B7DD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12/1/2022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65F387-5AAC-45D0-ABCE-B1CF4BC7E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8AF6FE-0006-4F40-A7FB-E0FDBADF7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3922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8AADE-587E-4574-B21B-7ABDE5A23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2F9DA5-4DFB-4211-A58A-FFD842C27A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3000" y="2339501"/>
            <a:ext cx="4798979" cy="35505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A99F26-66AF-4614-91CE-C93A24BAC2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50020" y="2339501"/>
            <a:ext cx="4798980" cy="355059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8F678E-59B5-4DF9-ABCB-506B9CB701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12/1/2022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B50A53-317B-444A-9BA2-F69CDBF5D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B269A1-B0FB-4C8F-B6AA-0718C92D3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291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2BBBF-42B2-4A5D-B145-46983A530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133272"/>
            <a:ext cx="9905999" cy="84630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04BE44-5271-4B5D-B649-35E3AF20B4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2999" y="2067127"/>
            <a:ext cx="4798980" cy="710119"/>
          </a:xfrm>
        </p:spPr>
        <p:txBody>
          <a:bodyPr anchor="b">
            <a:normAutofit/>
          </a:bodyPr>
          <a:lstStyle>
            <a:lvl1pPr marL="0" indent="0">
              <a:buNone/>
              <a:defRPr sz="20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D7891E-0C0A-4688-97DD-C0715E3221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43001" y="2864795"/>
            <a:ext cx="4798978" cy="302530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5EAF30-3412-49B0-93D1-596CC2695B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50018" y="2067127"/>
            <a:ext cx="4798981" cy="710119"/>
          </a:xfrm>
        </p:spPr>
        <p:txBody>
          <a:bodyPr anchor="b">
            <a:normAutofit/>
          </a:bodyPr>
          <a:lstStyle>
            <a:lvl1pPr marL="0" indent="0">
              <a:buNone/>
              <a:defRPr sz="20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07B9B7-F41C-4314-9F0C-BB84547FB8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50019" y="2864795"/>
            <a:ext cx="4798982" cy="302530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421587F-6AFC-4906-86EB-6B0A86EEF3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12/1/2022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BE2C5-583B-49BC-9864-B01EEF798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B39B236-45F5-4CC6-8D53-A6903A1CC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9342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6B206-0678-4577-B79F-760526A5F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9300" y="1322615"/>
            <a:ext cx="8175171" cy="4212771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D5FCB8-AFD3-4801-BBD6-9548F4CF7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12/1/2022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6DACF8-CBC0-416B-B28E-EE18C4238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0C7421-FF49-4CE9-87D0-2B4FFE0E3D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7682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D19CBFE-15AA-4447-9F9C-D8B0BEB242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12/1/2022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6B48227-EC1E-4063-9682-891A2DB1A8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2C6A63-C3F4-4563-A542-9A41AC946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5316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900C1-FE18-461C-801C-8626C77598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600200"/>
            <a:ext cx="3932237" cy="1964986"/>
          </a:xfrm>
        </p:spPr>
        <p:txBody>
          <a:bodyPr anchor="b">
            <a:normAutofit/>
          </a:bodyPr>
          <a:lstStyle>
            <a:lvl1pPr>
              <a:lnSpc>
                <a:spcPct val="110000"/>
              </a:lnSpc>
              <a:defRPr sz="2400" cap="all" spc="3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14CFF3-3406-49E3-9D5A-1BE90FFA50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27451" y="987425"/>
            <a:ext cx="5421548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3D14FF-9082-4BBA-BC7A-F4C5B78599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3000" y="3662464"/>
            <a:ext cx="3932237" cy="2206523"/>
          </a:xfrm>
        </p:spPr>
        <p:txBody>
          <a:bodyPr/>
          <a:lstStyle>
            <a:lvl1pPr marL="0" indent="0">
              <a:buNone/>
              <a:defRPr sz="160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5A2726-EB8E-4DF7-9A1B-F03BD8C71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12/1/2022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9929BE-611C-4FE6-B0A5-E0FF9DF96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B90B32-1D0E-4BCD-8850-59EA235F7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8760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CA1460E-1069-4FCA-B04E-28F77C8610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13614" y="987425"/>
            <a:ext cx="5535386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138C1E-867B-4FE9-8783-9B1246AEB7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3000" y="3657601"/>
            <a:ext cx="3932236" cy="2211388"/>
          </a:xfrm>
        </p:spPr>
        <p:txBody>
          <a:bodyPr/>
          <a:lstStyle>
            <a:lvl1pPr marL="0" indent="0">
              <a:buNone/>
              <a:defRPr sz="160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721568-4870-46F2-9F7E-F410702012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12/1/2022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B3CC65-0E73-45A1-9D4F-3F4559B3B6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8C58CD-9BC3-431E-A7B4-D596A7F06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68F756-D171-474C-8B1A-C818032F6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600201"/>
            <a:ext cx="3932236" cy="1959428"/>
          </a:xfrm>
        </p:spPr>
        <p:txBody>
          <a:bodyPr anchor="b">
            <a:normAutofit/>
          </a:bodyPr>
          <a:lstStyle>
            <a:lvl1pPr>
              <a:lnSpc>
                <a:spcPct val="110000"/>
              </a:lnSpc>
              <a:defRPr sz="2400" cap="all" spc="3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63962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1C2F78B-DEE8-4195-A196-DFC51BDADFF9}"/>
              </a:ext>
            </a:extLst>
          </p:cNvPr>
          <p:cNvSpPr/>
          <p:nvPr/>
        </p:nvSpPr>
        <p:spPr>
          <a:xfrm>
            <a:off x="9749268" y="4070878"/>
            <a:ext cx="2442733" cy="2787123"/>
          </a:xfrm>
          <a:custGeom>
            <a:avLst/>
            <a:gdLst>
              <a:gd name="connsiteX0" fmla="*/ 2442733 w 2442733"/>
              <a:gd name="connsiteY0" fmla="*/ 0 h 2787123"/>
              <a:gd name="connsiteX1" fmla="*/ 2442733 w 2442733"/>
              <a:gd name="connsiteY1" fmla="*/ 2787123 h 2787123"/>
              <a:gd name="connsiteX2" fmla="*/ 0 w 2442733"/>
              <a:gd name="connsiteY2" fmla="*/ 2787123 h 2787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42733" h="2787123">
                <a:moveTo>
                  <a:pt x="2442733" y="0"/>
                </a:moveTo>
                <a:lnTo>
                  <a:pt x="2442733" y="2787123"/>
                </a:lnTo>
                <a:lnTo>
                  <a:pt x="0" y="2787123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1D79D08-4BE8-4799-BE09-5078DFEE2256}"/>
              </a:ext>
            </a:extLst>
          </p:cNvPr>
          <p:cNvSpPr/>
          <p:nvPr/>
        </p:nvSpPr>
        <p:spPr>
          <a:xfrm rot="10800000">
            <a:off x="0" y="0"/>
            <a:ext cx="2442733" cy="2787123"/>
          </a:xfrm>
          <a:custGeom>
            <a:avLst/>
            <a:gdLst>
              <a:gd name="connsiteX0" fmla="*/ 2442733 w 2442733"/>
              <a:gd name="connsiteY0" fmla="*/ 0 h 2787123"/>
              <a:gd name="connsiteX1" fmla="*/ 2442733 w 2442733"/>
              <a:gd name="connsiteY1" fmla="*/ 2787123 h 2787123"/>
              <a:gd name="connsiteX2" fmla="*/ 0 w 2442733"/>
              <a:gd name="connsiteY2" fmla="*/ 2787123 h 2787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42733" h="2787123">
                <a:moveTo>
                  <a:pt x="2442733" y="0"/>
                </a:moveTo>
                <a:lnTo>
                  <a:pt x="2442733" y="2787123"/>
                </a:lnTo>
                <a:lnTo>
                  <a:pt x="0" y="2787123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95D65A1-16CB-407F-993F-2A6D59BCC0C8}"/>
              </a:ext>
            </a:extLst>
          </p:cNvPr>
          <p:cNvCxnSpPr>
            <a:cxnSpLocks/>
          </p:cNvCxnSpPr>
          <p:nvPr/>
        </p:nvCxnSpPr>
        <p:spPr>
          <a:xfrm>
            <a:off x="1233837" y="6172200"/>
            <a:ext cx="976063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BA018A2-815D-41B0-A189-FDF7A5E88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872935"/>
            <a:ext cx="9905999" cy="13608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DFAE63-1276-4C7C-BFF5-F5DF1CDB23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3000" y="2332026"/>
            <a:ext cx="9905999" cy="35671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380268-2D73-487C-843B-51648AE181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88157" y="6356350"/>
            <a:ext cx="30933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fld id="{3CADBD16-5BFB-4D9F-9646-C75D1B53BBB6}" type="datetimeFigureOut">
              <a:rPr lang="en-US" smtClean="0"/>
              <a:pPr/>
              <a:t>12/1/2022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F61E6D-D51F-4BD7-B59D-19AF179177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43000" y="6356350"/>
            <a:ext cx="395915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7701B1-1C93-41C2-AEE1-815DEA51B9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423186" y="6356350"/>
            <a:ext cx="6258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fld id="{C0722274-0FAA-4649-AA4E-4210F4F3216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896039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1" r:id="rId6"/>
    <p:sldLayoutId id="2147483727" r:id="rId7"/>
    <p:sldLayoutId id="2147483728" r:id="rId8"/>
    <p:sldLayoutId id="2147483729" r:id="rId9"/>
    <p:sldLayoutId id="2147483730" r:id="rId10"/>
    <p:sldLayoutId id="2147483732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" indent="0" algn="l" defTabSz="914400" rtl="0" eaLnBrk="1" latinLnBrk="0" hangingPunct="1">
        <a:lnSpc>
          <a:spcPct val="120000"/>
        </a:lnSpc>
        <a:spcBef>
          <a:spcPts val="500"/>
        </a:spcBef>
        <a:buFontTx/>
        <a:buNone/>
        <a:defRPr sz="1800" i="1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502920" indent="0" algn="l" defTabSz="914400" rtl="0" eaLnBrk="1" latinLnBrk="0" hangingPunct="1">
        <a:lnSpc>
          <a:spcPct val="120000"/>
        </a:lnSpc>
        <a:spcBef>
          <a:spcPts val="500"/>
        </a:spcBef>
        <a:buFontTx/>
        <a:buNone/>
        <a:defRPr sz="1400" i="1" kern="1200">
          <a:solidFill>
            <a:schemeClr val="tx1"/>
          </a:solidFill>
          <a:latin typeface="+mn-lt"/>
          <a:ea typeface="+mn-ea"/>
          <a:cs typeface="+mn-cs"/>
        </a:defRPr>
      </a:lvl4pPr>
      <a:lvl5pPr marL="73152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tbosse20/cgp_mini_project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gif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11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11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11.pn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11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11.png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xvaxI4hK45c?start=50&amp;feature=oembed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gi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8" name="Rectangle 1030">
            <a:extLst>
              <a:ext uri="{FF2B5EF4-FFF2-40B4-BE49-F238E27FC236}">
                <a16:creationId xmlns:a16="http://schemas.microsoft.com/office/drawing/2014/main" id="{4E5B79A0-69AD-4CBD-897F-32C7A2BA2F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Seismic Charges | Star Wars: Attack of the Clones | StarWars.com">
            <a:extLst>
              <a:ext uri="{FF2B5EF4-FFF2-40B4-BE49-F238E27FC236}">
                <a16:creationId xmlns:a16="http://schemas.microsoft.com/office/drawing/2014/main" id="{98CC096E-C1C1-60FE-4731-35CBFE6D45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0"/>
            <a:ext cx="12191979" cy="685798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0" name="Freeform: Shape 1032">
            <a:extLst>
              <a:ext uri="{FF2B5EF4-FFF2-40B4-BE49-F238E27FC236}">
                <a16:creationId xmlns:a16="http://schemas.microsoft.com/office/drawing/2014/main" id="{7C2F33EB-E7CB-4EE9-BBBF-D632F5C00E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49268" y="4070878"/>
            <a:ext cx="2442733" cy="2787123"/>
          </a:xfrm>
          <a:custGeom>
            <a:avLst/>
            <a:gdLst>
              <a:gd name="connsiteX0" fmla="*/ 2442733 w 2442733"/>
              <a:gd name="connsiteY0" fmla="*/ 0 h 2787123"/>
              <a:gd name="connsiteX1" fmla="*/ 2442733 w 2442733"/>
              <a:gd name="connsiteY1" fmla="*/ 2787123 h 2787123"/>
              <a:gd name="connsiteX2" fmla="*/ 0 w 2442733"/>
              <a:gd name="connsiteY2" fmla="*/ 2787123 h 2787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42733" h="2787123">
                <a:moveTo>
                  <a:pt x="2442733" y="0"/>
                </a:moveTo>
                <a:lnTo>
                  <a:pt x="2442733" y="2787123"/>
                </a:lnTo>
                <a:lnTo>
                  <a:pt x="0" y="2787123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41" name="Rectangle 1034">
            <a:extLst>
              <a:ext uri="{FF2B5EF4-FFF2-40B4-BE49-F238E27FC236}">
                <a16:creationId xmlns:a16="http://schemas.microsoft.com/office/drawing/2014/main" id="{D5D12016-6EE5-4F4A-BC99-A56493E60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87507"/>
            <a:ext cx="12191999" cy="5070562"/>
          </a:xfrm>
          <a:prstGeom prst="rect">
            <a:avLst/>
          </a:prstGeom>
          <a:gradFill flip="none" rotWithShape="1">
            <a:gsLst>
              <a:gs pos="50000">
                <a:srgbClr val="000000">
                  <a:alpha val="37000"/>
                </a:srgbClr>
              </a:gs>
              <a:gs pos="80000">
                <a:srgbClr val="000000">
                  <a:alpha val="22000"/>
                </a:srgbClr>
              </a:gs>
              <a:gs pos="0">
                <a:srgbClr val="000000">
                  <a:alpha val="0"/>
                </a:srgbClr>
              </a:gs>
              <a:gs pos="20000">
                <a:srgbClr val="000000">
                  <a:alpha val="15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B2D8FB-D154-0B58-1C3C-3C26432DE1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7929" y="1181101"/>
            <a:ext cx="7236143" cy="2610914"/>
          </a:xfrm>
        </p:spPr>
        <p:txBody>
          <a:bodyPr anchor="b">
            <a:normAutofit fontScale="90000"/>
          </a:bodyPr>
          <a:lstStyle/>
          <a:p>
            <a:pPr algn="ctr">
              <a:lnSpc>
                <a:spcPct val="90000"/>
              </a:lnSpc>
            </a:pPr>
            <a:br>
              <a:rPr lang="da-DK" sz="3400" b="1" dirty="0">
                <a:solidFill>
                  <a:srgbClr val="FFFFFF"/>
                </a:solidFill>
              </a:rPr>
            </a:br>
            <a:br>
              <a:rPr lang="da-DK" sz="3400" b="1" dirty="0">
                <a:solidFill>
                  <a:srgbClr val="FFFFFF"/>
                </a:solidFill>
              </a:rPr>
            </a:br>
            <a:r>
              <a:rPr lang="da-DK" sz="3400" dirty="0">
                <a:solidFill>
                  <a:srgbClr val="FFFFFF"/>
                </a:solidFill>
              </a:rPr>
              <a:t>Star </a:t>
            </a:r>
            <a:r>
              <a:rPr lang="da-DK" sz="3400" dirty="0" err="1">
                <a:solidFill>
                  <a:srgbClr val="FFFFFF"/>
                </a:solidFill>
              </a:rPr>
              <a:t>wars</a:t>
            </a:r>
            <a:r>
              <a:rPr lang="da-DK" sz="800" dirty="0">
                <a:solidFill>
                  <a:srgbClr val="FFFFFF"/>
                </a:solidFill>
              </a:rPr>
              <a:t> TM</a:t>
            </a:r>
            <a:br>
              <a:rPr lang="da-DK" sz="3400" dirty="0">
                <a:solidFill>
                  <a:srgbClr val="FFFFFF"/>
                </a:solidFill>
              </a:rPr>
            </a:br>
            <a:r>
              <a:rPr lang="da-DK" sz="6700" u="sng" dirty="0" err="1">
                <a:solidFill>
                  <a:srgbClr val="FFFFFF"/>
                </a:solidFill>
              </a:rPr>
              <a:t>seismic</a:t>
            </a:r>
            <a:r>
              <a:rPr lang="da-DK" sz="6700" u="sng" dirty="0">
                <a:solidFill>
                  <a:srgbClr val="FFFFFF"/>
                </a:solidFill>
              </a:rPr>
              <a:t> charge</a:t>
            </a:r>
            <a:br>
              <a:rPr lang="da-DK" sz="3400" u="sng" dirty="0">
                <a:solidFill>
                  <a:srgbClr val="FFFFFF"/>
                </a:solidFill>
              </a:rPr>
            </a:br>
            <a:r>
              <a:rPr lang="da-DK" sz="3400" dirty="0">
                <a:solidFill>
                  <a:srgbClr val="FFFFFF"/>
                </a:solidFill>
              </a:rPr>
              <a:t>CGP SHADER MINI-PROJECT</a:t>
            </a:r>
            <a:endParaRPr lang="LID4096" sz="3400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950F0B-CD06-09E3-C50E-ACEA337187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62054" y="4901055"/>
            <a:ext cx="5899356" cy="1271142"/>
          </a:xfrm>
        </p:spPr>
        <p:txBody>
          <a:bodyPr>
            <a:normAutofit/>
          </a:bodyPr>
          <a:lstStyle/>
          <a:p>
            <a:pPr algn="ctr"/>
            <a:r>
              <a:rPr lang="da-DK">
                <a:solidFill>
                  <a:srgbClr val="FFFFFF"/>
                </a:solidFill>
              </a:rPr>
              <a:t>Tonko Bossen </a:t>
            </a:r>
          </a:p>
          <a:p>
            <a:pPr algn="ctr"/>
            <a:r>
              <a:rPr lang="da-DK">
                <a:solidFill>
                  <a:srgbClr val="FFFFFF"/>
                </a:solidFill>
              </a:rPr>
              <a:t>Aalborg University, Medialogi 5</a:t>
            </a:r>
          </a:p>
          <a:p>
            <a:pPr algn="ctr"/>
            <a:r>
              <a:rPr lang="da-DK">
                <a:solidFill>
                  <a:srgbClr val="FFFFFF"/>
                </a:solidFill>
              </a:rPr>
              <a:t>2. dec. 2022</a:t>
            </a:r>
          </a:p>
          <a:p>
            <a:pPr algn="ctr"/>
            <a:endParaRPr lang="LID4096">
              <a:solidFill>
                <a:srgbClr val="FFFFFF"/>
              </a:solidFill>
            </a:endParaRPr>
          </a:p>
        </p:txBody>
      </p:sp>
      <p:sp>
        <p:nvSpPr>
          <p:cNvPr id="1037" name="Freeform: Shape 1036">
            <a:extLst>
              <a:ext uri="{FF2B5EF4-FFF2-40B4-BE49-F238E27FC236}">
                <a16:creationId xmlns:a16="http://schemas.microsoft.com/office/drawing/2014/main" id="{74270B3E-3C96-4381-9F21-EC83F1E1A0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2442733" cy="2787123"/>
          </a:xfrm>
          <a:custGeom>
            <a:avLst/>
            <a:gdLst>
              <a:gd name="connsiteX0" fmla="*/ 2442733 w 2442733"/>
              <a:gd name="connsiteY0" fmla="*/ 0 h 2787123"/>
              <a:gd name="connsiteX1" fmla="*/ 2442733 w 2442733"/>
              <a:gd name="connsiteY1" fmla="*/ 2787123 h 2787123"/>
              <a:gd name="connsiteX2" fmla="*/ 0 w 2442733"/>
              <a:gd name="connsiteY2" fmla="*/ 2787123 h 2787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42733" h="2787123">
                <a:moveTo>
                  <a:pt x="2442733" y="0"/>
                </a:moveTo>
                <a:lnTo>
                  <a:pt x="2442733" y="2787123"/>
                </a:lnTo>
                <a:lnTo>
                  <a:pt x="0" y="2787123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1039" name="Straight Connector 1038">
            <a:extLst>
              <a:ext uri="{FF2B5EF4-FFF2-40B4-BE49-F238E27FC236}">
                <a16:creationId xmlns:a16="http://schemas.microsoft.com/office/drawing/2014/main" id="{071DF4C0-7A22-4E59-9E9C-BD2E245364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16708" y="4316888"/>
            <a:ext cx="1958585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436D3EDC-2307-C0E1-D452-35D898E86CB2}"/>
              </a:ext>
            </a:extLst>
          </p:cNvPr>
          <p:cNvSpPr txBox="1"/>
          <p:nvPr/>
        </p:nvSpPr>
        <p:spPr>
          <a:xfrm>
            <a:off x="87508" y="6141795"/>
            <a:ext cx="4808342" cy="64633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dirty="0" err="1"/>
              <a:t>Github</a:t>
            </a:r>
            <a:r>
              <a:rPr lang="en-US" dirty="0"/>
              <a:t> repository: </a:t>
            </a:r>
            <a:r>
              <a:rPr lang="en-US" dirty="0">
                <a:hlinkClick r:id="rId4"/>
              </a:rPr>
              <a:t>https://github.com/tbosse20/cgp_mini_project</a:t>
            </a:r>
            <a:r>
              <a:rPr lang="en-US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3529565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dark, light">
            <a:extLst>
              <a:ext uri="{FF2B5EF4-FFF2-40B4-BE49-F238E27FC236}">
                <a16:creationId xmlns:a16="http://schemas.microsoft.com/office/drawing/2014/main" id="{05CF6E02-8DFE-6667-B4A7-D75E509331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992623"/>
            <a:ext cx="4210654" cy="399244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74A214F-FE29-0C60-EB25-96953FEA3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Relative distance to camera</a:t>
            </a:r>
            <a:endParaRPr lang="en-US" dirty="0"/>
          </a:p>
        </p:txBody>
      </p:sp>
      <p:pic>
        <p:nvPicPr>
          <p:cNvPr id="1026" name="Picture 2" descr="Confluence Mobile - Confluence">
            <a:extLst>
              <a:ext uri="{FF2B5EF4-FFF2-40B4-BE49-F238E27FC236}">
                <a16:creationId xmlns:a16="http://schemas.microsoft.com/office/drawing/2014/main" id="{0EC510EE-A89D-B872-1D41-36D8491DD8C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38409" y1="38587" x2="33086" y2="39924"/>
                        <a14:foregroundMark x1="38807" y1="38487" x2="38646" y2="38527"/>
                        <a14:foregroundMark x1="54275" y1="34601" x2="39173" y2="38395"/>
                        <a14:foregroundMark x1="33086" y1="39924" x2="28996" y2="46388"/>
                        <a14:foregroundMark x1="44238" y1="53612" x2="58736" y2="54753"/>
                        <a14:foregroundMark x1="75093" y1="47529" x2="73234" y2="47529"/>
                        <a14:foregroundMark x1="38290" y1="39544" x2="38290" y2="39544"/>
                        <a14:foregroundMark x1="38290" y1="39544" x2="37546" y2="39163"/>
                        <a14:foregroundMark x1="37918" y1="39163" x2="39033" y2="39924"/>
                        <a14:backgroundMark x1="60967" y1="40684" x2="62825" y2="34981"/>
                        <a14:backgroundMark x1="59851" y1="41065" x2="61338" y2="40304"/>
                        <a14:backgroundMark x1="66171" y1="47909" x2="68401" y2="45247"/>
                        <a14:backgroundMark x1="77323" y1="50570" x2="77695" y2="48289"/>
                        <a14:backgroundMark x1="37918" y1="36502" x2="36431" y2="33080"/>
                        <a14:backgroundMark x1="39033" y1="38023" x2="37918" y2="361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921" t="19185" r="19003" b="29701"/>
          <a:stretch/>
        </p:blipFill>
        <p:spPr bwMode="auto">
          <a:xfrm flipH="1">
            <a:off x="8003311" y="3257441"/>
            <a:ext cx="1136071" cy="900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487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0.02106 L -0.41666 0.0090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833" y="-60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1666 0.00903 L -2.5E-6 0.02106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755" y="602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onfluence Mobile - Confluence">
            <a:extLst>
              <a:ext uri="{FF2B5EF4-FFF2-40B4-BE49-F238E27FC236}">
                <a16:creationId xmlns:a16="http://schemas.microsoft.com/office/drawing/2014/main" id="{0EC510EE-A89D-B872-1D41-36D8491DD8C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8409" y1="38587" x2="33086" y2="39924"/>
                        <a14:foregroundMark x1="38807" y1="38487" x2="38646" y2="38527"/>
                        <a14:foregroundMark x1="54275" y1="34601" x2="39173" y2="38395"/>
                        <a14:foregroundMark x1="33086" y1="39924" x2="28996" y2="46388"/>
                        <a14:foregroundMark x1="44238" y1="53612" x2="58736" y2="54753"/>
                        <a14:foregroundMark x1="75093" y1="47529" x2="73234" y2="47529"/>
                        <a14:foregroundMark x1="38290" y1="39544" x2="38290" y2="39544"/>
                        <a14:foregroundMark x1="38290" y1="39544" x2="37546" y2="39163"/>
                        <a14:foregroundMark x1="37918" y1="39163" x2="39033" y2="39924"/>
                        <a14:backgroundMark x1="60967" y1="40684" x2="62825" y2="34981"/>
                        <a14:backgroundMark x1="59851" y1="41065" x2="61338" y2="40304"/>
                        <a14:backgroundMark x1="66171" y1="47909" x2="68401" y2="45247"/>
                        <a14:backgroundMark x1="77323" y1="50570" x2="77695" y2="48289"/>
                        <a14:backgroundMark x1="37918" y1="36502" x2="36431" y2="33080"/>
                        <a14:backgroundMark x1="39033" y1="38023" x2="37918" y2="361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921" t="19185" r="19003" b="29701"/>
          <a:stretch/>
        </p:blipFill>
        <p:spPr bwMode="auto">
          <a:xfrm flipH="1">
            <a:off x="8021785" y="3296015"/>
            <a:ext cx="1136071" cy="900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74A214F-FE29-0C60-EB25-96953FEA3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Relative distance to camera</a:t>
            </a:r>
            <a:endParaRPr lang="en-US" dirty="0"/>
          </a:p>
        </p:txBody>
      </p:sp>
      <p:pic>
        <p:nvPicPr>
          <p:cNvPr id="5" name="Picture 4" descr="A picture containing dark, light">
            <a:extLst>
              <a:ext uri="{FF2B5EF4-FFF2-40B4-BE49-F238E27FC236}">
                <a16:creationId xmlns:a16="http://schemas.microsoft.com/office/drawing/2014/main" id="{7899D87B-656C-5000-4803-73981477BA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992623"/>
            <a:ext cx="4210654" cy="399244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81FE6A1-0295-5CC8-1BFB-121DC41D467F}"/>
              </a:ext>
            </a:extLst>
          </p:cNvPr>
          <p:cNvSpPr txBox="1"/>
          <p:nvPr/>
        </p:nvSpPr>
        <p:spPr>
          <a:xfrm>
            <a:off x="1143000" y="5555826"/>
            <a:ext cx="815570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dist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lang="en-US" sz="1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min</a:t>
            </a:r>
            <a:r>
              <a:rPr 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abs</a:t>
            </a:r>
            <a:r>
              <a:rPr 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unity_ObjectToWorld</a:t>
            </a:r>
            <a:r>
              <a:rPr 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* </a:t>
            </a:r>
            <a:r>
              <a:rPr lang="en-US" sz="1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ObjSpaceViewDir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v.vertex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 </a:t>
            </a:r>
            <a:r>
              <a:rPr 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 </a:t>
            </a:r>
            <a:r>
              <a:rPr lang="en-US" sz="1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 </a:t>
            </a:r>
          </a:p>
        </p:txBody>
      </p:sp>
    </p:spTree>
    <p:extLst>
      <p:ext uri="{BB962C8B-B14F-4D97-AF65-F5344CB8AC3E}">
        <p14:creationId xmlns:p14="http://schemas.microsoft.com/office/powerpoint/2010/main" val="1425752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44 0.01015 L -0.31744 0.00066 " pathEditMode="fixed" rAng="0" ptsTypes="AA">
                                      <p:cBhvr>
                                        <p:cTn id="6" dur="2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951" y="-48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1744 0.00066 L 0.00144 0.01015 " pathEditMode="fixed" rAng="0" ptsTypes="AA">
                                      <p:cBhvr>
                                        <p:cTn id="12" dur="2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820" y="532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400000" y="4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43 0.01019 L 0.175 0.0088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672" y="-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825AD4C-9623-EFA6-7CB3-3A8445E3B88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250" b="99583" l="1254" r="93417">
                        <a14:foregroundMark x1="16301" y1="20000" x2="43574" y2="2083"/>
                        <a14:foregroundMark x1="43574" y1="2083" x2="74922" y2="2917"/>
                        <a14:foregroundMark x1="74922" y1="2917" x2="91223" y2="24583"/>
                        <a14:foregroundMark x1="91223" y1="24583" x2="84639" y2="31250"/>
                        <a14:foregroundMark x1="93417" y1="16250" x2="88088" y2="1250"/>
                        <a14:foregroundMark x1="61129" y1="45417" x2="49530" y2="62917"/>
                        <a14:foregroundMark x1="49530" y1="62917" x2="45141" y2="91250"/>
                        <a14:foregroundMark x1="45141" y1="91250" x2="50784" y2="89583"/>
                        <a14:foregroundMark x1="52038" y1="90833" x2="55172" y2="97917"/>
                        <a14:foregroundMark x1="47962" y1="85417" x2="38558" y2="97917"/>
                        <a14:foregroundMark x1="27586" y1="93750" x2="23511" y2="86667"/>
                        <a14:foregroundMark x1="26332" y1="92500" x2="22257" y2="75417"/>
                        <a14:foregroundMark x1="5956" y1="25000" x2="1254" y2="9167"/>
                        <a14:foregroundMark x1="5016" y1="24583" x2="2194" y2="3333"/>
                        <a14:foregroundMark x1="26019" y1="89167" x2="25705" y2="69167"/>
                        <a14:foregroundMark x1="53918" y1="98333" x2="56113" y2="81250"/>
                        <a14:foregroundMark x1="57367" y1="96250" x2="53918" y2="86667"/>
                        <a14:foregroundMark x1="56426" y1="89167" x2="57367" y2="95000"/>
                        <a14:foregroundMark x1="52665" y1="97500" x2="56426" y2="86250"/>
                        <a14:foregroundMark x1="57367" y1="90000" x2="57367" y2="99583"/>
                        <a14:foregroundMark x1="57994" y1="98750" x2="55172" y2="97500"/>
                        <a14:foregroundMark x1="55172" y1="88750" x2="59875" y2="8333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76549" y="3871182"/>
            <a:ext cx="3038899" cy="2286319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43BF0D0D-34B0-07DC-F3F4-3406284F88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872935"/>
            <a:ext cx="9905999" cy="1360898"/>
          </a:xfrm>
        </p:spPr>
        <p:txBody>
          <a:bodyPr/>
          <a:lstStyle/>
          <a:p>
            <a:r>
              <a:rPr lang="da-DK" dirty="0" err="1"/>
              <a:t>Cone</a:t>
            </a:r>
            <a:r>
              <a:rPr lang="da-DK" dirty="0"/>
              <a:t> </a:t>
            </a:r>
            <a:r>
              <a:rPr lang="da-DK" dirty="0" err="1"/>
              <a:t>curvature</a:t>
            </a:r>
            <a:r>
              <a:rPr lang="da-DK" dirty="0"/>
              <a:t> and cut </a:t>
            </a:r>
            <a:r>
              <a:rPr lang="da-DK" dirty="0" err="1"/>
              <a:t>off</a:t>
            </a:r>
            <a:endParaRPr lang="LID4096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7E93B4E-340B-EE82-1F82-75C2BEEBA76E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47816" y="2068857"/>
            <a:ext cx="3267632" cy="4088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6583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2BB5D26-B55E-9731-AD61-CC5BCA561B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/>
          </a:blip>
          <a:srcRect t="4231"/>
          <a:stretch/>
        </p:blipFill>
        <p:spPr>
          <a:xfrm>
            <a:off x="799814" y="3785445"/>
            <a:ext cx="1686160" cy="2372056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A7FFC03-8FD4-4343-0B84-E67F8804E8B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2863922" y="3661603"/>
            <a:ext cx="1600423" cy="249589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805D41C-A441-E1E4-FCAD-7CBE8BDE4E0F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</a:blip>
          <a:stretch>
            <a:fillRect/>
          </a:stretch>
        </p:blipFill>
        <p:spPr>
          <a:xfrm>
            <a:off x="7450216" y="3842603"/>
            <a:ext cx="1838582" cy="23148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825AD4C-9623-EFA6-7CB3-3A8445E3B882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2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250" b="99583" l="1254" r="93417">
                        <a14:foregroundMark x1="16301" y1="20000" x2="43574" y2="2083"/>
                        <a14:foregroundMark x1="43574" y1="2083" x2="74922" y2="2917"/>
                        <a14:foregroundMark x1="74922" y1="2917" x2="91223" y2="24583"/>
                        <a14:foregroundMark x1="91223" y1="24583" x2="84639" y2="31250"/>
                        <a14:foregroundMark x1="93417" y1="16250" x2="88088" y2="1250"/>
                        <a14:foregroundMark x1="61129" y1="45417" x2="49530" y2="62917"/>
                        <a14:foregroundMark x1="49530" y1="62917" x2="45141" y2="91250"/>
                        <a14:foregroundMark x1="45141" y1="91250" x2="50784" y2="89583"/>
                        <a14:foregroundMark x1="52038" y1="90833" x2="55172" y2="97917"/>
                        <a14:foregroundMark x1="47962" y1="85417" x2="38558" y2="97917"/>
                        <a14:foregroundMark x1="27586" y1="93750" x2="23511" y2="86667"/>
                        <a14:foregroundMark x1="26332" y1="92500" x2="22257" y2="75417"/>
                        <a14:foregroundMark x1="5956" y1="25000" x2="1254" y2="9167"/>
                        <a14:foregroundMark x1="5016" y1="24583" x2="2194" y2="3333"/>
                        <a14:foregroundMark x1="26019" y1="89167" x2="25705" y2="69167"/>
                        <a14:foregroundMark x1="53918" y1="98333" x2="56113" y2="81250"/>
                        <a14:foregroundMark x1="57367" y1="96250" x2="53918" y2="86667"/>
                        <a14:foregroundMark x1="56426" y1="89167" x2="57367" y2="95000"/>
                        <a14:foregroundMark x1="52665" y1="97500" x2="56426" y2="86250"/>
                        <a14:foregroundMark x1="57367" y1="90000" x2="57367" y2="99583"/>
                        <a14:foregroundMark x1="57994" y1="98750" x2="55172" y2="97500"/>
                        <a14:foregroundMark x1="55172" y1="88750" x2="59875" y2="8333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76549" y="3871182"/>
            <a:ext cx="3038899" cy="228631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B40E426-2129-F889-DCC2-1D492898711C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20000"/>
          </a:blip>
          <a:stretch>
            <a:fillRect/>
          </a:stretch>
        </p:blipFill>
        <p:spPr>
          <a:xfrm>
            <a:off x="9045876" y="3785445"/>
            <a:ext cx="1895740" cy="2372056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43BF0D0D-34B0-07DC-F3F4-3406284F88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872935"/>
            <a:ext cx="9905999" cy="1360898"/>
          </a:xfrm>
        </p:spPr>
        <p:txBody>
          <a:bodyPr/>
          <a:lstStyle/>
          <a:p>
            <a:r>
              <a:rPr lang="da-DK" dirty="0" err="1"/>
              <a:t>Cone</a:t>
            </a:r>
            <a:r>
              <a:rPr lang="da-DK" dirty="0"/>
              <a:t> </a:t>
            </a:r>
            <a:r>
              <a:rPr lang="da-DK" dirty="0" err="1"/>
              <a:t>curvature</a:t>
            </a:r>
            <a:r>
              <a:rPr lang="da-DK" dirty="0"/>
              <a:t> and cut </a:t>
            </a:r>
            <a:r>
              <a:rPr lang="da-DK" dirty="0" err="1"/>
              <a:t>off</a:t>
            </a:r>
            <a:endParaRPr lang="LID4096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E970281B-3936-AC5C-0A96-D15FE644DBDB}"/>
              </a:ext>
            </a:extLst>
          </p:cNvPr>
          <p:cNvSpPr txBox="1">
            <a:spLocks/>
          </p:cNvSpPr>
          <p:nvPr/>
        </p:nvSpPr>
        <p:spPr>
          <a:xfrm>
            <a:off x="711201" y="1999517"/>
            <a:ext cx="11069780" cy="1843086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Tx/>
              <a:buNone/>
              <a:defRPr sz="18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0292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Tx/>
              <a:buNone/>
              <a:defRPr sz="14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3152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da-DK" dirty="0">
                <a:solidFill>
                  <a:schemeClr val="bg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v.vertex.y = min(.3, v.vertex.y); // Sharp cut ends (postive)</a:t>
            </a:r>
          </a:p>
          <a:p>
            <a:pPr marL="457200" indent="-457200">
              <a:buFont typeface="+mj-lt"/>
              <a:buAutoNum type="arabicPeriod"/>
            </a:pPr>
            <a:r>
              <a:rPr lang="da-DK" dirty="0">
                <a:solidFill>
                  <a:schemeClr val="bg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v.vertex.y = min(.3, -v.vertex.y); // Sharp cut ends (negative)</a:t>
            </a:r>
          </a:p>
          <a:p>
            <a:pPr marL="457200" indent="-457200">
              <a:buFont typeface="+mj-lt"/>
              <a:buAutoNum type="arabicPeriod"/>
            </a:pPr>
            <a:r>
              <a:rPr lang="da-DK" dirty="0">
                <a:solidFill>
                  <a:schemeClr val="bg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v.vertex.y *= (1 / length(unity_ObjectToWorld._m01_m11_m21)) * 10; // Fixed</a:t>
            </a:r>
          </a:p>
          <a:p>
            <a:pPr marL="457200" indent="-457200">
              <a:buFont typeface="+mj-lt"/>
              <a:buAutoNum type="arabicPeriod"/>
            </a:pPr>
            <a:r>
              <a:rPr lang="da-DK" dirty="0">
                <a:solidFill>
                  <a:srgbClr val="D4D4D4"/>
                </a:solidFill>
                <a:latin typeface="Consolas" panose="020B0609020204030204" pitchFamily="49" charset="0"/>
              </a:rPr>
              <a:t>v.vertex.xz = </a:t>
            </a:r>
            <a:r>
              <a:rPr lang="da-DK" dirty="0">
                <a:solidFill>
                  <a:srgbClr val="9CDCFE"/>
                </a:solidFill>
                <a:latin typeface="Consolas" panose="020B0609020204030204" pitchFamily="49" charset="0"/>
              </a:rPr>
              <a:t>sin</a:t>
            </a:r>
            <a:r>
              <a:rPr lang="da-DK" dirty="0">
                <a:solidFill>
                  <a:srgbClr val="D4D4D4"/>
                </a:solidFill>
                <a:latin typeface="Consolas" panose="020B0609020204030204" pitchFamily="49" charset="0"/>
              </a:rPr>
              <a:t>(v.vertex.y) </a:t>
            </a:r>
            <a:r>
              <a:rPr lang="da-DK" dirty="0">
                <a:solidFill>
                  <a:schemeClr val="bg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* v.normal.xz; // Curve outgoing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err="1">
                <a:solidFill>
                  <a:schemeClr val="bg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v.vertex.xz</a:t>
            </a:r>
            <a:r>
              <a:rPr lang="en-US" dirty="0">
                <a:solidFill>
                  <a:schemeClr val="bg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 *= .05 * length(unity_ObjectToWorld._m01_m11_m21); // Thicken </a:t>
            </a:r>
            <a:r>
              <a:rPr lang="en-US" dirty="0" err="1">
                <a:solidFill>
                  <a:schemeClr val="bg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realtive</a:t>
            </a:r>
            <a:r>
              <a:rPr lang="en-US" dirty="0">
                <a:solidFill>
                  <a:schemeClr val="bg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 to size</a:t>
            </a:r>
          </a:p>
        </p:txBody>
      </p:sp>
    </p:spTree>
    <p:extLst>
      <p:ext uri="{BB962C8B-B14F-4D97-AF65-F5344CB8AC3E}">
        <p14:creationId xmlns:p14="http://schemas.microsoft.com/office/powerpoint/2010/main" val="17925433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2BB5D26-B55E-9731-AD61-CC5BCA561B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20000"/>
          </a:blip>
          <a:srcRect t="4231"/>
          <a:stretch/>
        </p:blipFill>
        <p:spPr>
          <a:xfrm>
            <a:off x="799814" y="3785445"/>
            <a:ext cx="1686160" cy="2372056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A7FFC03-8FD4-4343-0B84-E67F8804E8B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63922" y="3661603"/>
            <a:ext cx="1600423" cy="249589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805D41C-A441-E1E4-FCAD-7CBE8BDE4E0F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</a:blip>
          <a:stretch>
            <a:fillRect/>
          </a:stretch>
        </p:blipFill>
        <p:spPr>
          <a:xfrm>
            <a:off x="7450216" y="3842603"/>
            <a:ext cx="1838582" cy="23148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825AD4C-9623-EFA6-7CB3-3A8445E3B882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2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250" b="99583" l="1254" r="93417">
                        <a14:foregroundMark x1="16301" y1="20000" x2="43574" y2="2083"/>
                        <a14:foregroundMark x1="43574" y1="2083" x2="74922" y2="2917"/>
                        <a14:foregroundMark x1="74922" y1="2917" x2="91223" y2="24583"/>
                        <a14:foregroundMark x1="91223" y1="24583" x2="84639" y2="31250"/>
                        <a14:foregroundMark x1="93417" y1="16250" x2="88088" y2="1250"/>
                        <a14:foregroundMark x1="61129" y1="45417" x2="49530" y2="62917"/>
                        <a14:foregroundMark x1="49530" y1="62917" x2="45141" y2="91250"/>
                        <a14:foregroundMark x1="45141" y1="91250" x2="50784" y2="89583"/>
                        <a14:foregroundMark x1="52038" y1="90833" x2="55172" y2="97917"/>
                        <a14:foregroundMark x1="47962" y1="85417" x2="38558" y2="97917"/>
                        <a14:foregroundMark x1="27586" y1="93750" x2="23511" y2="86667"/>
                        <a14:foregroundMark x1="26332" y1="92500" x2="22257" y2="75417"/>
                        <a14:foregroundMark x1="5956" y1="25000" x2="1254" y2="9167"/>
                        <a14:foregroundMark x1="5016" y1="24583" x2="2194" y2="3333"/>
                        <a14:foregroundMark x1="26019" y1="89167" x2="25705" y2="69167"/>
                        <a14:foregroundMark x1="53918" y1="98333" x2="56113" y2="81250"/>
                        <a14:foregroundMark x1="57367" y1="96250" x2="53918" y2="86667"/>
                        <a14:foregroundMark x1="56426" y1="89167" x2="57367" y2="95000"/>
                        <a14:foregroundMark x1="52665" y1="97500" x2="56426" y2="86250"/>
                        <a14:foregroundMark x1="57367" y1="90000" x2="57367" y2="99583"/>
                        <a14:foregroundMark x1="57994" y1="98750" x2="55172" y2="97500"/>
                        <a14:foregroundMark x1="55172" y1="88750" x2="59875" y2="8333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76549" y="3871182"/>
            <a:ext cx="3038899" cy="228631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B40E426-2129-F889-DCC2-1D492898711C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20000"/>
          </a:blip>
          <a:stretch>
            <a:fillRect/>
          </a:stretch>
        </p:blipFill>
        <p:spPr>
          <a:xfrm>
            <a:off x="9045876" y="3785445"/>
            <a:ext cx="1895740" cy="2372056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43BF0D0D-34B0-07DC-F3F4-3406284F88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872935"/>
            <a:ext cx="9905999" cy="1360898"/>
          </a:xfrm>
        </p:spPr>
        <p:txBody>
          <a:bodyPr/>
          <a:lstStyle/>
          <a:p>
            <a:r>
              <a:rPr lang="da-DK" dirty="0" err="1"/>
              <a:t>Cone</a:t>
            </a:r>
            <a:r>
              <a:rPr lang="da-DK" dirty="0"/>
              <a:t> </a:t>
            </a:r>
            <a:r>
              <a:rPr lang="da-DK" dirty="0" err="1"/>
              <a:t>curvature</a:t>
            </a:r>
            <a:r>
              <a:rPr lang="da-DK" dirty="0"/>
              <a:t> and cut </a:t>
            </a:r>
            <a:r>
              <a:rPr lang="da-DK" dirty="0" err="1"/>
              <a:t>off</a:t>
            </a:r>
            <a:endParaRPr lang="LID4096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E970281B-3936-AC5C-0A96-D15FE644DBDB}"/>
              </a:ext>
            </a:extLst>
          </p:cNvPr>
          <p:cNvSpPr txBox="1">
            <a:spLocks/>
          </p:cNvSpPr>
          <p:nvPr/>
        </p:nvSpPr>
        <p:spPr>
          <a:xfrm>
            <a:off x="711201" y="1999517"/>
            <a:ext cx="11069780" cy="1843086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Tx/>
              <a:buNone/>
              <a:defRPr sz="18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0292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Tx/>
              <a:buNone/>
              <a:defRPr sz="14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3152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da-DK" dirty="0">
                <a:solidFill>
                  <a:schemeClr val="bg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v.vertex.y = min(.3, v.vertex.y); // Sharp cut ends (postive)</a:t>
            </a:r>
          </a:p>
          <a:p>
            <a:pPr marL="457200" indent="-457200">
              <a:buFont typeface="+mj-lt"/>
              <a:buAutoNum type="arabicPeriod"/>
            </a:pPr>
            <a:r>
              <a:rPr lang="da-DK" dirty="0">
                <a:solidFill>
                  <a:schemeClr val="bg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v.vertex.y = min(.3, -v.vertex.y); // Sharp cut ends (negative)</a:t>
            </a:r>
          </a:p>
          <a:p>
            <a:pPr marL="457200" indent="-457200">
              <a:buFont typeface="+mj-lt"/>
              <a:buAutoNum type="arabicPeriod"/>
            </a:pPr>
            <a:r>
              <a:rPr lang="da-DK" dirty="0">
                <a:solidFill>
                  <a:schemeClr val="bg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v.vertex.y *= (1 / length(unity_ObjectToWorld._m01_m11_m21)) * 10; // Fixed</a:t>
            </a:r>
          </a:p>
          <a:p>
            <a:pPr marL="457200" indent="-457200">
              <a:buFont typeface="+mj-lt"/>
              <a:buAutoNum type="arabicPeriod"/>
            </a:pPr>
            <a:r>
              <a:rPr lang="da-DK" dirty="0">
                <a:solidFill>
                  <a:srgbClr val="D4D4D4"/>
                </a:solidFill>
                <a:latin typeface="Consolas" panose="020B0609020204030204" pitchFamily="49" charset="0"/>
              </a:rPr>
              <a:t>v.vertex.xz = </a:t>
            </a:r>
            <a:r>
              <a:rPr lang="da-DK" dirty="0">
                <a:solidFill>
                  <a:srgbClr val="9CDCFE"/>
                </a:solidFill>
                <a:latin typeface="Consolas" panose="020B0609020204030204" pitchFamily="49" charset="0"/>
              </a:rPr>
              <a:t>sin</a:t>
            </a:r>
            <a:r>
              <a:rPr lang="da-DK" dirty="0">
                <a:solidFill>
                  <a:srgbClr val="D4D4D4"/>
                </a:solidFill>
                <a:latin typeface="Consolas" panose="020B0609020204030204" pitchFamily="49" charset="0"/>
              </a:rPr>
              <a:t>(v.vertex.y) * v.normal.xz; </a:t>
            </a:r>
            <a:r>
              <a:rPr lang="da-DK" dirty="0">
                <a:solidFill>
                  <a:srgbClr val="6A9955"/>
                </a:solidFill>
                <a:latin typeface="Consolas" panose="020B0609020204030204" pitchFamily="49" charset="0"/>
              </a:rPr>
              <a:t>// Curve outgoing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err="1">
                <a:solidFill>
                  <a:schemeClr val="bg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v.vertex.xz</a:t>
            </a:r>
            <a:r>
              <a:rPr lang="en-US" dirty="0">
                <a:solidFill>
                  <a:schemeClr val="bg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 *= .05 * length(unity_ObjectToWorld._m01_m11_m21); // Thicken </a:t>
            </a:r>
            <a:r>
              <a:rPr lang="en-US" dirty="0" err="1">
                <a:solidFill>
                  <a:schemeClr val="bg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realtive</a:t>
            </a:r>
            <a:r>
              <a:rPr lang="en-US" dirty="0">
                <a:solidFill>
                  <a:schemeClr val="bg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 to size</a:t>
            </a:r>
          </a:p>
        </p:txBody>
      </p:sp>
    </p:spTree>
    <p:extLst>
      <p:ext uri="{BB962C8B-B14F-4D97-AF65-F5344CB8AC3E}">
        <p14:creationId xmlns:p14="http://schemas.microsoft.com/office/powerpoint/2010/main" val="40405395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2BB5D26-B55E-9731-AD61-CC5BCA561B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20000"/>
          </a:blip>
          <a:srcRect t="4231"/>
          <a:stretch/>
        </p:blipFill>
        <p:spPr>
          <a:xfrm>
            <a:off x="799814" y="3785445"/>
            <a:ext cx="1686160" cy="2372056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A7FFC03-8FD4-4343-0B84-E67F8804E8B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2863922" y="3661603"/>
            <a:ext cx="1600423" cy="249589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805D41C-A441-E1E4-FCAD-7CBE8BDE4E0F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</a:blip>
          <a:stretch>
            <a:fillRect/>
          </a:stretch>
        </p:blipFill>
        <p:spPr>
          <a:xfrm>
            <a:off x="7450216" y="3842603"/>
            <a:ext cx="1838582" cy="23148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825AD4C-9623-EFA6-7CB3-3A8445E3B882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250" b="99583" l="1254" r="93417">
                        <a14:foregroundMark x1="16301" y1="20000" x2="43574" y2="2083"/>
                        <a14:foregroundMark x1="43574" y1="2083" x2="74922" y2="2917"/>
                        <a14:foregroundMark x1="74922" y1="2917" x2="91223" y2="24583"/>
                        <a14:foregroundMark x1="91223" y1="24583" x2="84639" y2="31250"/>
                        <a14:foregroundMark x1="93417" y1="16250" x2="88088" y2="1250"/>
                        <a14:foregroundMark x1="61129" y1="45417" x2="49530" y2="62917"/>
                        <a14:foregroundMark x1="49530" y1="62917" x2="45141" y2="91250"/>
                        <a14:foregroundMark x1="45141" y1="91250" x2="50784" y2="89583"/>
                        <a14:foregroundMark x1="52038" y1="90833" x2="55172" y2="97917"/>
                        <a14:foregroundMark x1="47962" y1="85417" x2="38558" y2="97917"/>
                        <a14:foregroundMark x1="27586" y1="93750" x2="23511" y2="86667"/>
                        <a14:foregroundMark x1="26332" y1="92500" x2="22257" y2="75417"/>
                        <a14:foregroundMark x1="5956" y1="25000" x2="1254" y2="9167"/>
                        <a14:foregroundMark x1="5016" y1="24583" x2="2194" y2="3333"/>
                        <a14:foregroundMark x1="26019" y1="89167" x2="25705" y2="69167"/>
                        <a14:foregroundMark x1="53918" y1="98333" x2="56113" y2="81250"/>
                        <a14:foregroundMark x1="57367" y1="96250" x2="53918" y2="86667"/>
                        <a14:foregroundMark x1="56426" y1="89167" x2="57367" y2="95000"/>
                        <a14:foregroundMark x1="52665" y1="97500" x2="56426" y2="86250"/>
                        <a14:foregroundMark x1="57367" y1="90000" x2="57367" y2="99583"/>
                        <a14:foregroundMark x1="57994" y1="98750" x2="55172" y2="97500"/>
                        <a14:foregroundMark x1="55172" y1="88750" x2="59875" y2="8333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76549" y="3871182"/>
            <a:ext cx="3038899" cy="228631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B40E426-2129-F889-DCC2-1D492898711C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20000"/>
          </a:blip>
          <a:stretch>
            <a:fillRect/>
          </a:stretch>
        </p:blipFill>
        <p:spPr>
          <a:xfrm>
            <a:off x="9045876" y="3785445"/>
            <a:ext cx="1895740" cy="2372056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43BF0D0D-34B0-07DC-F3F4-3406284F88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872935"/>
            <a:ext cx="9905999" cy="1360898"/>
          </a:xfrm>
        </p:spPr>
        <p:txBody>
          <a:bodyPr/>
          <a:lstStyle/>
          <a:p>
            <a:r>
              <a:rPr lang="da-DK" dirty="0" err="1"/>
              <a:t>Cone</a:t>
            </a:r>
            <a:r>
              <a:rPr lang="da-DK" dirty="0"/>
              <a:t> </a:t>
            </a:r>
            <a:r>
              <a:rPr lang="da-DK" dirty="0" err="1"/>
              <a:t>curvature</a:t>
            </a:r>
            <a:r>
              <a:rPr lang="da-DK" dirty="0"/>
              <a:t> and cut </a:t>
            </a:r>
            <a:r>
              <a:rPr lang="da-DK" dirty="0" err="1"/>
              <a:t>off</a:t>
            </a:r>
            <a:endParaRPr lang="LID4096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E970281B-3936-AC5C-0A96-D15FE644DBDB}"/>
              </a:ext>
            </a:extLst>
          </p:cNvPr>
          <p:cNvSpPr txBox="1">
            <a:spLocks/>
          </p:cNvSpPr>
          <p:nvPr/>
        </p:nvSpPr>
        <p:spPr>
          <a:xfrm>
            <a:off x="711201" y="1999517"/>
            <a:ext cx="11069780" cy="1843086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Tx/>
              <a:buNone/>
              <a:defRPr sz="18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0292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Tx/>
              <a:buNone/>
              <a:defRPr sz="14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3152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da-DK" dirty="0">
                <a:solidFill>
                  <a:schemeClr val="bg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v.vertex.y = min(.3, v.vertex.y); // Sharp cut ends (postive)</a:t>
            </a:r>
          </a:p>
          <a:p>
            <a:pPr marL="457200" indent="-457200">
              <a:buFont typeface="+mj-lt"/>
              <a:buAutoNum type="arabicPeriod"/>
            </a:pPr>
            <a:r>
              <a:rPr lang="da-DK" dirty="0">
                <a:solidFill>
                  <a:schemeClr val="bg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v.vertex.y = min(.3, -v.vertex.y); // Sharp cut ends (negative)</a:t>
            </a:r>
          </a:p>
          <a:p>
            <a:pPr marL="457200" indent="-457200">
              <a:buFont typeface="+mj-lt"/>
              <a:buAutoNum type="arabicPeriod"/>
            </a:pPr>
            <a:r>
              <a:rPr lang="da-DK" dirty="0">
                <a:solidFill>
                  <a:schemeClr val="bg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v.vertex.y *= (1 / length(unity_ObjectToWorld._m01_m11_m21)) * 10; // Fixed</a:t>
            </a:r>
          </a:p>
          <a:p>
            <a:pPr marL="457200" indent="-457200">
              <a:buFont typeface="+mj-lt"/>
              <a:buAutoNum type="arabicPeriod"/>
            </a:pPr>
            <a:r>
              <a:rPr lang="da-DK" dirty="0">
                <a:solidFill>
                  <a:schemeClr val="bg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v.vertex.xz = sin(v.vertex.y) * v.normal.xz; // Curve outgoing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v.vertex.xz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*= 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.05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* </a:t>
            </a:r>
            <a:r>
              <a:rPr lang="en-US" dirty="0">
                <a:solidFill>
                  <a:srgbClr val="DCDCAA"/>
                </a:solidFill>
                <a:latin typeface="Consolas" panose="020B0609020204030204" pitchFamily="49" charset="0"/>
              </a:rPr>
              <a:t>length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unity_ObjectToWorld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._m01_m11_m21); </a:t>
            </a:r>
            <a:r>
              <a:rPr lang="en-US" dirty="0">
                <a:solidFill>
                  <a:srgbClr val="6A9955"/>
                </a:solidFill>
                <a:latin typeface="Consolas" panose="020B0609020204030204" pitchFamily="49" charset="0"/>
              </a:rPr>
              <a:t>// Thicken </a:t>
            </a:r>
            <a:r>
              <a:rPr lang="en-US" dirty="0" err="1">
                <a:solidFill>
                  <a:srgbClr val="6A9955"/>
                </a:solidFill>
                <a:latin typeface="Consolas" panose="020B0609020204030204" pitchFamily="49" charset="0"/>
              </a:rPr>
              <a:t>realtive</a:t>
            </a:r>
            <a:r>
              <a:rPr lang="en-US" dirty="0">
                <a:solidFill>
                  <a:srgbClr val="6A9955"/>
                </a:solidFill>
                <a:latin typeface="Consolas" panose="020B0609020204030204" pitchFamily="49" charset="0"/>
              </a:rPr>
              <a:t> to size</a:t>
            </a:r>
          </a:p>
        </p:txBody>
      </p:sp>
    </p:spTree>
    <p:extLst>
      <p:ext uri="{BB962C8B-B14F-4D97-AF65-F5344CB8AC3E}">
        <p14:creationId xmlns:p14="http://schemas.microsoft.com/office/powerpoint/2010/main" val="15658427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2BB5D26-B55E-9731-AD61-CC5BCA561B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20000"/>
          </a:blip>
          <a:srcRect t="4231"/>
          <a:stretch/>
        </p:blipFill>
        <p:spPr>
          <a:xfrm>
            <a:off x="799814" y="3785445"/>
            <a:ext cx="1686160" cy="2372056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A7FFC03-8FD4-4343-0B84-E67F8804E8B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2863922" y="3661603"/>
            <a:ext cx="1600423" cy="249589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805D41C-A441-E1E4-FCAD-7CBE8BDE4E0F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50216" y="3842603"/>
            <a:ext cx="1838582" cy="23148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825AD4C-9623-EFA6-7CB3-3A8445E3B882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2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250" b="99583" l="1254" r="93417">
                        <a14:foregroundMark x1="16301" y1="20000" x2="43574" y2="2083"/>
                        <a14:foregroundMark x1="43574" y1="2083" x2="74922" y2="2917"/>
                        <a14:foregroundMark x1="74922" y1="2917" x2="91223" y2="24583"/>
                        <a14:foregroundMark x1="91223" y1="24583" x2="84639" y2="31250"/>
                        <a14:foregroundMark x1="93417" y1="16250" x2="88088" y2="1250"/>
                        <a14:foregroundMark x1="61129" y1="45417" x2="49530" y2="62917"/>
                        <a14:foregroundMark x1="49530" y1="62917" x2="45141" y2="91250"/>
                        <a14:foregroundMark x1="45141" y1="91250" x2="50784" y2="89583"/>
                        <a14:foregroundMark x1="52038" y1="90833" x2="55172" y2="97917"/>
                        <a14:foregroundMark x1="47962" y1="85417" x2="38558" y2="97917"/>
                        <a14:foregroundMark x1="27586" y1="93750" x2="23511" y2="86667"/>
                        <a14:foregroundMark x1="26332" y1="92500" x2="22257" y2="75417"/>
                        <a14:foregroundMark x1="5956" y1="25000" x2="1254" y2="9167"/>
                        <a14:foregroundMark x1="5016" y1="24583" x2="2194" y2="3333"/>
                        <a14:foregroundMark x1="26019" y1="89167" x2="25705" y2="69167"/>
                        <a14:foregroundMark x1="53918" y1="98333" x2="56113" y2="81250"/>
                        <a14:foregroundMark x1="57367" y1="96250" x2="53918" y2="86667"/>
                        <a14:foregroundMark x1="56426" y1="89167" x2="57367" y2="95000"/>
                        <a14:foregroundMark x1="52665" y1="97500" x2="56426" y2="86250"/>
                        <a14:foregroundMark x1="57367" y1="90000" x2="57367" y2="99583"/>
                        <a14:foregroundMark x1="57994" y1="98750" x2="55172" y2="97500"/>
                        <a14:foregroundMark x1="55172" y1="88750" x2="59875" y2="8333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76549" y="3871182"/>
            <a:ext cx="3038899" cy="228631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B40E426-2129-F889-DCC2-1D492898711C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20000"/>
          </a:blip>
          <a:stretch>
            <a:fillRect/>
          </a:stretch>
        </p:blipFill>
        <p:spPr>
          <a:xfrm>
            <a:off x="9045876" y="3785445"/>
            <a:ext cx="1895740" cy="2372056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43BF0D0D-34B0-07DC-F3F4-3406284F88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872935"/>
            <a:ext cx="9905999" cy="1360898"/>
          </a:xfrm>
        </p:spPr>
        <p:txBody>
          <a:bodyPr/>
          <a:lstStyle/>
          <a:p>
            <a:r>
              <a:rPr lang="da-DK" dirty="0" err="1"/>
              <a:t>Cone</a:t>
            </a:r>
            <a:r>
              <a:rPr lang="da-DK" dirty="0"/>
              <a:t> </a:t>
            </a:r>
            <a:r>
              <a:rPr lang="da-DK" dirty="0" err="1"/>
              <a:t>curvature</a:t>
            </a:r>
            <a:r>
              <a:rPr lang="da-DK" dirty="0"/>
              <a:t> and cut </a:t>
            </a:r>
            <a:r>
              <a:rPr lang="da-DK" dirty="0" err="1"/>
              <a:t>off</a:t>
            </a:r>
            <a:endParaRPr lang="LID4096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E970281B-3936-AC5C-0A96-D15FE644DBDB}"/>
              </a:ext>
            </a:extLst>
          </p:cNvPr>
          <p:cNvSpPr txBox="1">
            <a:spLocks/>
          </p:cNvSpPr>
          <p:nvPr/>
        </p:nvSpPr>
        <p:spPr>
          <a:xfrm>
            <a:off x="711201" y="1999517"/>
            <a:ext cx="11069780" cy="1843086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Tx/>
              <a:buNone/>
              <a:defRPr sz="18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0292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Tx/>
              <a:buNone/>
              <a:defRPr sz="14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3152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da-DK" dirty="0">
                <a:solidFill>
                  <a:schemeClr val="bg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v.vertex.y = min(.3, v.vertex.y); // Sharp cut ends (postive)</a:t>
            </a:r>
          </a:p>
          <a:p>
            <a:pPr marL="457200" indent="-457200">
              <a:buFont typeface="+mj-lt"/>
              <a:buAutoNum type="arabicPeriod"/>
            </a:pPr>
            <a:r>
              <a:rPr lang="da-DK" dirty="0">
                <a:solidFill>
                  <a:schemeClr val="bg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v.vertex.y = min(.3, -v.vertex.y); // Sharp cut ends (negative)</a:t>
            </a:r>
          </a:p>
          <a:p>
            <a:pPr marL="457200" indent="-457200">
              <a:buFont typeface="+mj-lt"/>
              <a:buAutoNum type="arabicPeriod"/>
            </a:pPr>
            <a:r>
              <a:rPr lang="da-DK" dirty="0">
                <a:solidFill>
                  <a:srgbClr val="D4D4D4"/>
                </a:solidFill>
                <a:latin typeface="Consolas" panose="020B0609020204030204" pitchFamily="49" charset="0"/>
              </a:rPr>
              <a:t>v.vertex.y *= (</a:t>
            </a:r>
            <a:r>
              <a:rPr lang="da-DK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da-DK" dirty="0">
                <a:solidFill>
                  <a:srgbClr val="D4D4D4"/>
                </a:solidFill>
                <a:latin typeface="Consolas" panose="020B0609020204030204" pitchFamily="49" charset="0"/>
              </a:rPr>
              <a:t> / </a:t>
            </a:r>
            <a:r>
              <a:rPr lang="da-DK" dirty="0">
                <a:solidFill>
                  <a:srgbClr val="9CDCFE"/>
                </a:solidFill>
                <a:latin typeface="Consolas" panose="020B0609020204030204" pitchFamily="49" charset="0"/>
              </a:rPr>
              <a:t>length</a:t>
            </a:r>
            <a:r>
              <a:rPr lang="da-DK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da-DK" dirty="0">
                <a:solidFill>
                  <a:srgbClr val="9CDCFE"/>
                </a:solidFill>
                <a:latin typeface="Consolas" panose="020B0609020204030204" pitchFamily="49" charset="0"/>
              </a:rPr>
              <a:t>unity_ObjectToWorld</a:t>
            </a:r>
            <a:r>
              <a:rPr lang="da-DK" dirty="0">
                <a:solidFill>
                  <a:srgbClr val="D4D4D4"/>
                </a:solidFill>
                <a:latin typeface="Consolas" panose="020B0609020204030204" pitchFamily="49" charset="0"/>
              </a:rPr>
              <a:t>._m01_m11_m21)) * </a:t>
            </a:r>
            <a:r>
              <a:rPr lang="da-DK" dirty="0">
                <a:solidFill>
                  <a:srgbClr val="B5CEA8"/>
                </a:solidFill>
                <a:latin typeface="Consolas" panose="020B0609020204030204" pitchFamily="49" charset="0"/>
              </a:rPr>
              <a:t>10</a:t>
            </a:r>
            <a:r>
              <a:rPr lang="da-DK" dirty="0">
                <a:solidFill>
                  <a:srgbClr val="D4D4D4"/>
                </a:solidFill>
                <a:latin typeface="Consolas" panose="020B0609020204030204" pitchFamily="49" charset="0"/>
              </a:rPr>
              <a:t>; </a:t>
            </a:r>
            <a:r>
              <a:rPr lang="da-DK" dirty="0">
                <a:solidFill>
                  <a:srgbClr val="6A9955"/>
                </a:solidFill>
                <a:latin typeface="Consolas" panose="020B0609020204030204" pitchFamily="49" charset="0"/>
              </a:rPr>
              <a:t>// Fixed</a:t>
            </a:r>
            <a:endParaRPr lang="da-DK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da-DK" dirty="0">
                <a:solidFill>
                  <a:schemeClr val="bg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v.vertex.xz = sin(v.vertex.y) * v.normal.xz; // Curve outgoing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err="1">
                <a:solidFill>
                  <a:schemeClr val="bg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v.vertex.xz</a:t>
            </a:r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 *= .05 * length(unity_ObjectToWorld._m01_m11_m21); // Thicken </a:t>
            </a:r>
            <a:r>
              <a:rPr lang="en-US" dirty="0" err="1">
                <a:solidFill>
                  <a:schemeClr val="bg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realtive</a:t>
            </a:r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 to size</a:t>
            </a:r>
          </a:p>
        </p:txBody>
      </p:sp>
    </p:spTree>
    <p:extLst>
      <p:ext uri="{BB962C8B-B14F-4D97-AF65-F5344CB8AC3E}">
        <p14:creationId xmlns:p14="http://schemas.microsoft.com/office/powerpoint/2010/main" val="22944030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2BB5D26-B55E-9731-AD61-CC5BCA561B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20000"/>
          </a:blip>
          <a:srcRect t="4231"/>
          <a:stretch/>
        </p:blipFill>
        <p:spPr>
          <a:xfrm>
            <a:off x="799814" y="3785445"/>
            <a:ext cx="1686160" cy="2372056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A7FFC03-8FD4-4343-0B84-E67F8804E8B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2863922" y="3661603"/>
            <a:ext cx="1600423" cy="249589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805D41C-A441-E1E4-FCAD-7CBE8BDE4E0F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</a:blip>
          <a:stretch>
            <a:fillRect/>
          </a:stretch>
        </p:blipFill>
        <p:spPr>
          <a:xfrm>
            <a:off x="7450216" y="3842603"/>
            <a:ext cx="1838582" cy="23148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825AD4C-9623-EFA6-7CB3-3A8445E3B882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2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250" b="99583" l="1254" r="93417">
                        <a14:foregroundMark x1="16301" y1="20000" x2="43574" y2="2083"/>
                        <a14:foregroundMark x1="43574" y1="2083" x2="74922" y2="2917"/>
                        <a14:foregroundMark x1="74922" y1="2917" x2="91223" y2="24583"/>
                        <a14:foregroundMark x1="91223" y1="24583" x2="84639" y2="31250"/>
                        <a14:foregroundMark x1="93417" y1="16250" x2="88088" y2="1250"/>
                        <a14:foregroundMark x1="61129" y1="45417" x2="49530" y2="62917"/>
                        <a14:foregroundMark x1="49530" y1="62917" x2="45141" y2="91250"/>
                        <a14:foregroundMark x1="45141" y1="91250" x2="50784" y2="89583"/>
                        <a14:foregroundMark x1="52038" y1="90833" x2="55172" y2="97917"/>
                        <a14:foregroundMark x1="47962" y1="85417" x2="38558" y2="97917"/>
                        <a14:foregroundMark x1="27586" y1="93750" x2="23511" y2="86667"/>
                        <a14:foregroundMark x1="26332" y1="92500" x2="22257" y2="75417"/>
                        <a14:foregroundMark x1="5956" y1="25000" x2="1254" y2="9167"/>
                        <a14:foregroundMark x1="5016" y1="24583" x2="2194" y2="3333"/>
                        <a14:foregroundMark x1="26019" y1="89167" x2="25705" y2="69167"/>
                        <a14:foregroundMark x1="53918" y1="98333" x2="56113" y2="81250"/>
                        <a14:foregroundMark x1="57367" y1="96250" x2="53918" y2="86667"/>
                        <a14:foregroundMark x1="56426" y1="89167" x2="57367" y2="95000"/>
                        <a14:foregroundMark x1="52665" y1="97500" x2="56426" y2="86250"/>
                        <a14:foregroundMark x1="57367" y1="90000" x2="57367" y2="99583"/>
                        <a14:foregroundMark x1="57994" y1="98750" x2="55172" y2="97500"/>
                        <a14:foregroundMark x1="55172" y1="88750" x2="59875" y2="8333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76549" y="3871182"/>
            <a:ext cx="3038899" cy="228631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B40E426-2129-F889-DCC2-1D492898711C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045876" y="3785445"/>
            <a:ext cx="1895740" cy="2372056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43BF0D0D-34B0-07DC-F3F4-3406284F88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872935"/>
            <a:ext cx="9905999" cy="1360898"/>
          </a:xfrm>
        </p:spPr>
        <p:txBody>
          <a:bodyPr/>
          <a:lstStyle/>
          <a:p>
            <a:r>
              <a:rPr lang="da-DK" dirty="0" err="1"/>
              <a:t>Cone</a:t>
            </a:r>
            <a:r>
              <a:rPr lang="da-DK" dirty="0"/>
              <a:t> </a:t>
            </a:r>
            <a:r>
              <a:rPr lang="da-DK" dirty="0" err="1"/>
              <a:t>curvature</a:t>
            </a:r>
            <a:r>
              <a:rPr lang="da-DK" dirty="0"/>
              <a:t> and cut </a:t>
            </a:r>
            <a:r>
              <a:rPr lang="da-DK" dirty="0" err="1"/>
              <a:t>off</a:t>
            </a:r>
            <a:endParaRPr lang="LID4096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E970281B-3936-AC5C-0A96-D15FE644DBDB}"/>
              </a:ext>
            </a:extLst>
          </p:cNvPr>
          <p:cNvSpPr txBox="1">
            <a:spLocks/>
          </p:cNvSpPr>
          <p:nvPr/>
        </p:nvSpPr>
        <p:spPr>
          <a:xfrm>
            <a:off x="711201" y="1999517"/>
            <a:ext cx="11069780" cy="1843086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Tx/>
              <a:buNone/>
              <a:defRPr sz="18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0292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Tx/>
              <a:buNone/>
              <a:defRPr sz="14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3152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da-DK" dirty="0">
                <a:solidFill>
                  <a:srgbClr val="D4D4D4"/>
                </a:solidFill>
                <a:latin typeface="Consolas" panose="020B0609020204030204" pitchFamily="49" charset="0"/>
              </a:rPr>
              <a:t>v.vertex.y = </a:t>
            </a:r>
            <a:r>
              <a:rPr lang="da-DK" dirty="0">
                <a:solidFill>
                  <a:srgbClr val="CE9178"/>
                </a:solidFill>
                <a:latin typeface="Consolas" panose="020B0609020204030204" pitchFamily="49" charset="0"/>
              </a:rPr>
              <a:t>min</a:t>
            </a:r>
            <a:r>
              <a:rPr lang="da-DK" dirty="0">
                <a:solidFill>
                  <a:srgbClr val="D4D4D4"/>
                </a:solidFill>
                <a:latin typeface="Consolas" panose="020B0609020204030204" pitchFamily="49" charset="0"/>
              </a:rPr>
              <a:t>(.</a:t>
            </a:r>
            <a:r>
              <a:rPr lang="da-DK" dirty="0">
                <a:solidFill>
                  <a:srgbClr val="B5CEA8"/>
                </a:solidFill>
                <a:latin typeface="Consolas" panose="020B0609020204030204" pitchFamily="49" charset="0"/>
              </a:rPr>
              <a:t>3</a:t>
            </a:r>
            <a:r>
              <a:rPr lang="da-DK" dirty="0">
                <a:solidFill>
                  <a:srgbClr val="D4D4D4"/>
                </a:solidFill>
                <a:latin typeface="Consolas" panose="020B0609020204030204" pitchFamily="49" charset="0"/>
              </a:rPr>
              <a:t>, v.vertex.y); </a:t>
            </a:r>
            <a:r>
              <a:rPr lang="da-DK" dirty="0">
                <a:solidFill>
                  <a:srgbClr val="6A9955"/>
                </a:solidFill>
                <a:latin typeface="Consolas" panose="020B0609020204030204" pitchFamily="49" charset="0"/>
              </a:rPr>
              <a:t>// Sharp cut ends (postive)</a:t>
            </a:r>
            <a:endParaRPr lang="da-DK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da-DK" dirty="0">
                <a:solidFill>
                  <a:srgbClr val="D4D4D4"/>
                </a:solidFill>
                <a:latin typeface="Consolas" panose="020B0609020204030204" pitchFamily="49" charset="0"/>
              </a:rPr>
              <a:t>v.vertex.y = </a:t>
            </a:r>
            <a:r>
              <a:rPr lang="da-DK" dirty="0">
                <a:solidFill>
                  <a:srgbClr val="CE9178"/>
                </a:solidFill>
                <a:latin typeface="Consolas" panose="020B0609020204030204" pitchFamily="49" charset="0"/>
              </a:rPr>
              <a:t>min</a:t>
            </a:r>
            <a:r>
              <a:rPr lang="da-DK" dirty="0">
                <a:solidFill>
                  <a:srgbClr val="D4D4D4"/>
                </a:solidFill>
                <a:latin typeface="Consolas" panose="020B0609020204030204" pitchFamily="49" charset="0"/>
              </a:rPr>
              <a:t>(.</a:t>
            </a:r>
            <a:r>
              <a:rPr lang="da-DK" dirty="0">
                <a:solidFill>
                  <a:srgbClr val="B5CEA8"/>
                </a:solidFill>
                <a:latin typeface="Consolas" panose="020B0609020204030204" pitchFamily="49" charset="0"/>
              </a:rPr>
              <a:t>3</a:t>
            </a:r>
            <a:r>
              <a:rPr lang="da-DK" dirty="0">
                <a:solidFill>
                  <a:srgbClr val="D4D4D4"/>
                </a:solidFill>
                <a:latin typeface="Consolas" panose="020B0609020204030204" pitchFamily="49" charset="0"/>
              </a:rPr>
              <a:t>, -v.vertex.y); </a:t>
            </a:r>
            <a:r>
              <a:rPr lang="da-DK" dirty="0">
                <a:solidFill>
                  <a:srgbClr val="6A9955"/>
                </a:solidFill>
                <a:latin typeface="Consolas" panose="020B0609020204030204" pitchFamily="49" charset="0"/>
              </a:rPr>
              <a:t>// Sharp cut ends (negative)</a:t>
            </a:r>
            <a:endParaRPr lang="da-DK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da-DK" dirty="0">
                <a:solidFill>
                  <a:schemeClr val="bg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v.vertex.y *= (1 / length(unity_ObjectToWorld._m01_m11_m21)) * 10; // Fixed</a:t>
            </a:r>
          </a:p>
          <a:p>
            <a:pPr marL="457200" indent="-457200">
              <a:buFont typeface="+mj-lt"/>
              <a:buAutoNum type="arabicPeriod"/>
            </a:pPr>
            <a:r>
              <a:rPr lang="da-DK" dirty="0">
                <a:solidFill>
                  <a:schemeClr val="bg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v.vertex.xz = sin(v.vertex.y) * v.normal.xz; // Curve outgoing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err="1">
                <a:solidFill>
                  <a:schemeClr val="bg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v.vertex.xz</a:t>
            </a:r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 *= .05 * length(unity_ObjectToWorld._m01_m11_m21); // Thicken </a:t>
            </a:r>
            <a:r>
              <a:rPr lang="en-US" dirty="0" err="1">
                <a:solidFill>
                  <a:schemeClr val="bg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realtive</a:t>
            </a:r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 to size</a:t>
            </a:r>
          </a:p>
        </p:txBody>
      </p:sp>
    </p:spTree>
    <p:extLst>
      <p:ext uri="{BB962C8B-B14F-4D97-AF65-F5344CB8AC3E}">
        <p14:creationId xmlns:p14="http://schemas.microsoft.com/office/powerpoint/2010/main" val="3726677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>
            <a:extLst>
              <a:ext uri="{FF2B5EF4-FFF2-40B4-BE49-F238E27FC236}">
                <a16:creationId xmlns:a16="http://schemas.microsoft.com/office/drawing/2014/main" id="{3A76C0C5-8481-884A-3FC3-E5D5E8374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872935"/>
            <a:ext cx="9905999" cy="1360898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r>
              <a:rPr lang="en-US" dirty="0"/>
              <a:t>Bloom / Fresnel</a:t>
            </a:r>
            <a:br>
              <a:rPr lang="en-US" dirty="0"/>
            </a:br>
            <a:endParaRPr lang="en-US" dirty="0"/>
          </a:p>
        </p:txBody>
      </p:sp>
      <p:pic>
        <p:nvPicPr>
          <p:cNvPr id="2" name="Picture 1" descr="A picture containing dark, light">
            <a:extLst>
              <a:ext uri="{FF2B5EF4-FFF2-40B4-BE49-F238E27FC236}">
                <a16:creationId xmlns:a16="http://schemas.microsoft.com/office/drawing/2014/main" id="{414B9CAA-0818-03BC-1F89-8F91755889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0672" y="2156310"/>
            <a:ext cx="4210654" cy="3992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3739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A0627E2A-8CED-E455-D064-8EA88883E39B}"/>
              </a:ext>
            </a:extLst>
          </p:cNvPr>
          <p:cNvSpPr/>
          <p:nvPr/>
        </p:nvSpPr>
        <p:spPr>
          <a:xfrm>
            <a:off x="3228240" y="3000454"/>
            <a:ext cx="2410691" cy="2410691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pic>
        <p:nvPicPr>
          <p:cNvPr id="7" name="Picture 2" descr="Confluence Mobile - Confluence">
            <a:extLst>
              <a:ext uri="{FF2B5EF4-FFF2-40B4-BE49-F238E27FC236}">
                <a16:creationId xmlns:a16="http://schemas.microsoft.com/office/drawing/2014/main" id="{D578ABB3-D733-9573-F1F7-4FB39AAC66F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8409" y1="38587" x2="33086" y2="39924"/>
                        <a14:foregroundMark x1="38807" y1="38487" x2="38646" y2="38527"/>
                        <a14:foregroundMark x1="54275" y1="34601" x2="39173" y2="38395"/>
                        <a14:foregroundMark x1="33086" y1="39924" x2="28996" y2="46388"/>
                        <a14:foregroundMark x1="44238" y1="53612" x2="58736" y2="54753"/>
                        <a14:foregroundMark x1="75093" y1="47529" x2="73234" y2="47529"/>
                        <a14:foregroundMark x1="38290" y1="39544" x2="38290" y2="39544"/>
                        <a14:foregroundMark x1="38290" y1="39544" x2="37546" y2="39163"/>
                        <a14:foregroundMark x1="37918" y1="39163" x2="39033" y2="39924"/>
                        <a14:backgroundMark x1="60967" y1="40684" x2="62825" y2="34981"/>
                        <a14:backgroundMark x1="59851" y1="41065" x2="61338" y2="40304"/>
                        <a14:backgroundMark x1="66171" y1="47909" x2="68401" y2="45247"/>
                        <a14:backgroundMark x1="77323" y1="50570" x2="77695" y2="48289"/>
                        <a14:backgroundMark x1="37918" y1="36502" x2="36431" y2="33080"/>
                        <a14:backgroundMark x1="39033" y1="38023" x2="37918" y2="361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921" t="19185" r="19003" b="29701"/>
          <a:stretch/>
        </p:blipFill>
        <p:spPr bwMode="auto">
          <a:xfrm flipH="1">
            <a:off x="7356766" y="3607057"/>
            <a:ext cx="1136071" cy="900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5726104-2A4E-C173-D0E9-F791B5A54F1F}"/>
              </a:ext>
            </a:extLst>
          </p:cNvPr>
          <p:cNvCxnSpPr>
            <a:cxnSpLocks/>
          </p:cNvCxnSpPr>
          <p:nvPr/>
        </p:nvCxnSpPr>
        <p:spPr>
          <a:xfrm flipH="1">
            <a:off x="6326910" y="4210416"/>
            <a:ext cx="9513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756ADC3-8BEE-7590-278F-E31017B6EE99}"/>
              </a:ext>
            </a:extLst>
          </p:cNvPr>
          <p:cNvCxnSpPr>
            <a:cxnSpLocks/>
          </p:cNvCxnSpPr>
          <p:nvPr/>
        </p:nvCxnSpPr>
        <p:spPr>
          <a:xfrm flipV="1">
            <a:off x="5318219" y="2985178"/>
            <a:ext cx="383183" cy="3616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06BBC04-9B00-47D9-B829-4F86EFB760E7}"/>
              </a:ext>
            </a:extLst>
          </p:cNvPr>
          <p:cNvCxnSpPr>
            <a:cxnSpLocks/>
          </p:cNvCxnSpPr>
          <p:nvPr/>
        </p:nvCxnSpPr>
        <p:spPr>
          <a:xfrm flipV="1">
            <a:off x="5470619" y="3218786"/>
            <a:ext cx="399095" cy="2804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1807F67-15AF-FC80-6036-5DF0B54EA0E0}"/>
              </a:ext>
            </a:extLst>
          </p:cNvPr>
          <p:cNvCxnSpPr>
            <a:cxnSpLocks/>
          </p:cNvCxnSpPr>
          <p:nvPr/>
        </p:nvCxnSpPr>
        <p:spPr>
          <a:xfrm flipV="1">
            <a:off x="4380726" y="2492451"/>
            <a:ext cx="0" cy="4677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31232F3-D26A-C42C-3E3C-A11529E25C5D}"/>
              </a:ext>
            </a:extLst>
          </p:cNvPr>
          <p:cNvCxnSpPr>
            <a:cxnSpLocks/>
          </p:cNvCxnSpPr>
          <p:nvPr/>
        </p:nvCxnSpPr>
        <p:spPr>
          <a:xfrm flipV="1">
            <a:off x="5118607" y="2785772"/>
            <a:ext cx="352012" cy="3927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D0F6CE9-7197-6E31-EF97-65D3A09FB1F7}"/>
              </a:ext>
            </a:extLst>
          </p:cNvPr>
          <p:cNvCxnSpPr>
            <a:cxnSpLocks/>
          </p:cNvCxnSpPr>
          <p:nvPr/>
        </p:nvCxnSpPr>
        <p:spPr>
          <a:xfrm flipV="1">
            <a:off x="4887824" y="2624995"/>
            <a:ext cx="259521" cy="4277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BE623F9-B843-48E7-4628-27D89ED3B0F3}"/>
              </a:ext>
            </a:extLst>
          </p:cNvPr>
          <p:cNvCxnSpPr>
            <a:cxnSpLocks/>
          </p:cNvCxnSpPr>
          <p:nvPr/>
        </p:nvCxnSpPr>
        <p:spPr>
          <a:xfrm flipV="1">
            <a:off x="4651593" y="2492451"/>
            <a:ext cx="103456" cy="4677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Title 1">
            <a:extLst>
              <a:ext uri="{FF2B5EF4-FFF2-40B4-BE49-F238E27FC236}">
                <a16:creationId xmlns:a16="http://schemas.microsoft.com/office/drawing/2014/main" id="{3A76C0C5-8481-884A-3FC3-E5D5E8374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872935"/>
            <a:ext cx="9905999" cy="1360898"/>
          </a:xfrm>
        </p:spPr>
        <p:txBody>
          <a:bodyPr/>
          <a:lstStyle/>
          <a:p>
            <a:r>
              <a:rPr lang="en-US" sz="2400" dirty="0"/>
              <a:t>Bloom / </a:t>
            </a:r>
            <a:r>
              <a:rPr lang="en-US" sz="2400" dirty="0" err="1"/>
              <a:t>fresnel</a:t>
            </a:r>
            <a:br>
              <a:rPr lang="en-US" dirty="0"/>
            </a:br>
            <a:r>
              <a:rPr lang="en-US" dirty="0"/>
              <a:t>Camera view and </a:t>
            </a:r>
            <a:r>
              <a:rPr lang="en-US" dirty="0" err="1"/>
              <a:t>normals</a:t>
            </a:r>
            <a:endParaRPr lang="en-US" dirty="0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9999324-A91E-D6DE-5F93-2C972094D934}"/>
              </a:ext>
            </a:extLst>
          </p:cNvPr>
          <p:cNvCxnSpPr>
            <a:cxnSpLocks/>
          </p:cNvCxnSpPr>
          <p:nvPr/>
        </p:nvCxnSpPr>
        <p:spPr>
          <a:xfrm flipH="1" flipV="1">
            <a:off x="6382328" y="4029621"/>
            <a:ext cx="895926" cy="1761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B4A00D3-3E2B-582A-E57A-65AACE3FF49D}"/>
              </a:ext>
            </a:extLst>
          </p:cNvPr>
          <p:cNvCxnSpPr>
            <a:cxnSpLocks/>
          </p:cNvCxnSpPr>
          <p:nvPr/>
        </p:nvCxnSpPr>
        <p:spPr>
          <a:xfrm flipH="1">
            <a:off x="6391564" y="4205800"/>
            <a:ext cx="886690" cy="2302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66056B24-EA00-94F0-76E3-047BF0C6401D}"/>
              </a:ext>
            </a:extLst>
          </p:cNvPr>
          <p:cNvCxnSpPr>
            <a:cxnSpLocks/>
          </p:cNvCxnSpPr>
          <p:nvPr/>
        </p:nvCxnSpPr>
        <p:spPr>
          <a:xfrm flipH="1">
            <a:off x="6483928" y="4206486"/>
            <a:ext cx="794326" cy="4050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C9F38AD2-AAEB-AD80-7CC8-F8F0C625BF16}"/>
              </a:ext>
            </a:extLst>
          </p:cNvPr>
          <p:cNvCxnSpPr>
            <a:cxnSpLocks/>
          </p:cNvCxnSpPr>
          <p:nvPr/>
        </p:nvCxnSpPr>
        <p:spPr>
          <a:xfrm flipH="1" flipV="1">
            <a:off x="6446983" y="3840275"/>
            <a:ext cx="840443" cy="3655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65D66A60-034B-BBFA-022B-E12C9DFE2DB9}"/>
              </a:ext>
            </a:extLst>
          </p:cNvPr>
          <p:cNvCxnSpPr>
            <a:cxnSpLocks/>
          </p:cNvCxnSpPr>
          <p:nvPr/>
        </p:nvCxnSpPr>
        <p:spPr>
          <a:xfrm flipV="1">
            <a:off x="5609163" y="3499215"/>
            <a:ext cx="412951" cy="1886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BCAECF33-9CAB-624E-F6AE-44271569B1C3}"/>
              </a:ext>
            </a:extLst>
          </p:cNvPr>
          <p:cNvCxnSpPr>
            <a:cxnSpLocks/>
          </p:cNvCxnSpPr>
          <p:nvPr/>
        </p:nvCxnSpPr>
        <p:spPr>
          <a:xfrm flipV="1">
            <a:off x="5701402" y="3840275"/>
            <a:ext cx="468492" cy="69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1AD09989-1A92-1223-AE7B-FF4494E77770}"/>
              </a:ext>
            </a:extLst>
          </p:cNvPr>
          <p:cNvCxnSpPr>
            <a:cxnSpLocks/>
          </p:cNvCxnSpPr>
          <p:nvPr/>
        </p:nvCxnSpPr>
        <p:spPr>
          <a:xfrm>
            <a:off x="5718602" y="4213505"/>
            <a:ext cx="451292" cy="71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5321A040-9AE1-513D-1F83-094C92A71A97}"/>
              </a:ext>
            </a:extLst>
          </p:cNvPr>
          <p:cNvCxnSpPr>
            <a:cxnSpLocks/>
          </p:cNvCxnSpPr>
          <p:nvPr/>
        </p:nvCxnSpPr>
        <p:spPr>
          <a:xfrm>
            <a:off x="5807744" y="2031914"/>
            <a:ext cx="52840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154E0539-4D0E-9EB2-DB4B-6D19AB7C1EB7}"/>
              </a:ext>
            </a:extLst>
          </p:cNvPr>
          <p:cNvCxnSpPr>
            <a:cxnSpLocks/>
          </p:cNvCxnSpPr>
          <p:nvPr/>
        </p:nvCxnSpPr>
        <p:spPr>
          <a:xfrm>
            <a:off x="3355489" y="2031914"/>
            <a:ext cx="528402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40129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nline Media 6" title="Star Wars: Episode II - Attack of the Clones (2002) Jango Fett Space Chase - 4K">
            <a:hlinkClick r:id="" action="ppaction://media"/>
            <a:extLst>
              <a:ext uri="{FF2B5EF4-FFF2-40B4-BE49-F238E27FC236}">
                <a16:creationId xmlns:a16="http://schemas.microsoft.com/office/drawing/2014/main" id="{B11876F5-1442-6786-2701-22FC45EBE370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476529" y="254000"/>
            <a:ext cx="11238942" cy="63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736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73348-CD02-0698-ADFA-143DB7B09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Bloom / </a:t>
            </a:r>
            <a:r>
              <a:rPr lang="en-US" sz="2400" dirty="0" err="1"/>
              <a:t>fresnel</a:t>
            </a:r>
            <a:br>
              <a:rPr lang="da-DK" dirty="0"/>
            </a:br>
            <a:r>
              <a:rPr lang="da-DK" dirty="0"/>
              <a:t>Dot product</a:t>
            </a:r>
            <a:endParaRPr lang="LID4096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2FCD014-9414-EB2D-03CE-AA5E4CA5BAC9}"/>
              </a:ext>
            </a:extLst>
          </p:cNvPr>
          <p:cNvCxnSpPr>
            <a:cxnSpLocks/>
          </p:cNvCxnSpPr>
          <p:nvPr/>
        </p:nvCxnSpPr>
        <p:spPr>
          <a:xfrm flipV="1">
            <a:off x="5695174" y="3875298"/>
            <a:ext cx="468492" cy="69273"/>
          </a:xfrm>
          <a:prstGeom prst="straightConnector1">
            <a:avLst/>
          </a:prstGeom>
          <a:ln>
            <a:solidFill>
              <a:schemeClr val="bg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F5BACFEE-A4E9-C134-E5BD-5C32D0121F2E}"/>
              </a:ext>
            </a:extLst>
          </p:cNvPr>
          <p:cNvSpPr/>
          <p:nvPr/>
        </p:nvSpPr>
        <p:spPr>
          <a:xfrm>
            <a:off x="3246580" y="3015677"/>
            <a:ext cx="2410691" cy="2410691"/>
          </a:xfrm>
          <a:prstGeom prst="ellipse">
            <a:avLst/>
          </a:prstGeom>
          <a:solidFill>
            <a:schemeClr val="bg1">
              <a:lumMod val="95000"/>
              <a:lumOff val="5000"/>
            </a:schemeClr>
          </a:solidFill>
          <a:ln>
            <a:solidFill>
              <a:schemeClr val="bg1">
                <a:lumMod val="85000"/>
                <a:lumOff val="1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pic>
        <p:nvPicPr>
          <p:cNvPr id="6" name="Picture 2" descr="Confluence Mobile - Confluence">
            <a:extLst>
              <a:ext uri="{FF2B5EF4-FFF2-40B4-BE49-F238E27FC236}">
                <a16:creationId xmlns:a16="http://schemas.microsoft.com/office/drawing/2014/main" id="{0D8DF4F0-6DE5-F7A7-B9D3-03228F8FA0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8409" y1="38587" x2="33086" y2="39924"/>
                        <a14:foregroundMark x1="38807" y1="38487" x2="38646" y2="38527"/>
                        <a14:foregroundMark x1="54275" y1="34601" x2="39173" y2="38395"/>
                        <a14:foregroundMark x1="33086" y1="39924" x2="28996" y2="46388"/>
                        <a14:foregroundMark x1="44238" y1="53612" x2="58736" y2="54753"/>
                        <a14:foregroundMark x1="75093" y1="47529" x2="73234" y2="47529"/>
                        <a14:foregroundMark x1="38290" y1="39544" x2="38290" y2="39544"/>
                        <a14:foregroundMark x1="38290" y1="39544" x2="37546" y2="39163"/>
                        <a14:foregroundMark x1="37918" y1="39163" x2="39033" y2="39924"/>
                        <a14:backgroundMark x1="60967" y1="40684" x2="62825" y2="34981"/>
                        <a14:backgroundMark x1="59851" y1="41065" x2="61338" y2="40304"/>
                        <a14:backgroundMark x1="66171" y1="47909" x2="68401" y2="45247"/>
                        <a14:backgroundMark x1="77323" y1="50570" x2="77695" y2="48289"/>
                        <a14:backgroundMark x1="37918" y1="36502" x2="36431" y2="33080"/>
                        <a14:backgroundMark x1="39033" y1="38023" x2="37918" y2="361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921" t="19185" r="19003" b="29701"/>
          <a:stretch/>
        </p:blipFill>
        <p:spPr bwMode="auto">
          <a:xfrm flipH="1">
            <a:off x="7375106" y="3622280"/>
            <a:ext cx="1136071" cy="9000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88A2E02-32C6-EC85-86C4-0615FCA2B047}"/>
              </a:ext>
            </a:extLst>
          </p:cNvPr>
          <p:cNvCxnSpPr>
            <a:cxnSpLocks/>
          </p:cNvCxnSpPr>
          <p:nvPr/>
        </p:nvCxnSpPr>
        <p:spPr>
          <a:xfrm flipH="1" flipV="1">
            <a:off x="5786577" y="4213893"/>
            <a:ext cx="1510018" cy="11746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BFEAB6B-4CFD-E2EF-66BE-F6DAEF4AB67B}"/>
              </a:ext>
            </a:extLst>
          </p:cNvPr>
          <p:cNvCxnSpPr>
            <a:cxnSpLocks/>
          </p:cNvCxnSpPr>
          <p:nvPr/>
        </p:nvCxnSpPr>
        <p:spPr>
          <a:xfrm flipV="1">
            <a:off x="5336559" y="3000401"/>
            <a:ext cx="383183" cy="361637"/>
          </a:xfrm>
          <a:prstGeom prst="straightConnector1">
            <a:avLst/>
          </a:prstGeom>
          <a:ln>
            <a:solidFill>
              <a:schemeClr val="bg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39DAB60-EC30-2037-23FF-54B4DBC870E1}"/>
              </a:ext>
            </a:extLst>
          </p:cNvPr>
          <p:cNvCxnSpPr>
            <a:cxnSpLocks/>
          </p:cNvCxnSpPr>
          <p:nvPr/>
        </p:nvCxnSpPr>
        <p:spPr>
          <a:xfrm flipV="1">
            <a:off x="5488959" y="3234009"/>
            <a:ext cx="399095" cy="280429"/>
          </a:xfrm>
          <a:prstGeom prst="straightConnector1">
            <a:avLst/>
          </a:prstGeom>
          <a:ln>
            <a:solidFill>
              <a:schemeClr val="bg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0A1C6A3-4C93-55A7-CF85-7C1F362B102F}"/>
              </a:ext>
            </a:extLst>
          </p:cNvPr>
          <p:cNvCxnSpPr>
            <a:cxnSpLocks/>
          </p:cNvCxnSpPr>
          <p:nvPr/>
        </p:nvCxnSpPr>
        <p:spPr>
          <a:xfrm flipV="1">
            <a:off x="4399066" y="2507674"/>
            <a:ext cx="0" cy="467718"/>
          </a:xfrm>
          <a:prstGeom prst="straightConnector1">
            <a:avLst/>
          </a:prstGeom>
          <a:ln>
            <a:solidFill>
              <a:schemeClr val="bg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CCCCEF3-63E1-BAD6-BBA3-9E6C0D8D7859}"/>
              </a:ext>
            </a:extLst>
          </p:cNvPr>
          <p:cNvCxnSpPr>
            <a:cxnSpLocks/>
          </p:cNvCxnSpPr>
          <p:nvPr/>
        </p:nvCxnSpPr>
        <p:spPr>
          <a:xfrm flipV="1">
            <a:off x="5136947" y="2800995"/>
            <a:ext cx="352012" cy="392729"/>
          </a:xfrm>
          <a:prstGeom prst="straightConnector1">
            <a:avLst/>
          </a:prstGeom>
          <a:ln>
            <a:solidFill>
              <a:schemeClr val="bg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EC6C657-D43B-E13B-FA74-889574B262F1}"/>
              </a:ext>
            </a:extLst>
          </p:cNvPr>
          <p:cNvCxnSpPr>
            <a:cxnSpLocks/>
          </p:cNvCxnSpPr>
          <p:nvPr/>
        </p:nvCxnSpPr>
        <p:spPr>
          <a:xfrm flipV="1">
            <a:off x="4906164" y="2640218"/>
            <a:ext cx="259521" cy="4277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66831C0-AAF9-6DA4-2B57-5EC0161B8A83}"/>
              </a:ext>
            </a:extLst>
          </p:cNvPr>
          <p:cNvCxnSpPr>
            <a:cxnSpLocks/>
          </p:cNvCxnSpPr>
          <p:nvPr/>
        </p:nvCxnSpPr>
        <p:spPr>
          <a:xfrm flipV="1">
            <a:off x="4669933" y="2507674"/>
            <a:ext cx="103456" cy="467718"/>
          </a:xfrm>
          <a:prstGeom prst="straightConnector1">
            <a:avLst/>
          </a:prstGeom>
          <a:ln>
            <a:solidFill>
              <a:schemeClr val="bg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7B51D4D-48C9-83DD-0699-D8E43DA9E7EC}"/>
              </a:ext>
            </a:extLst>
          </p:cNvPr>
          <p:cNvCxnSpPr>
            <a:cxnSpLocks/>
          </p:cNvCxnSpPr>
          <p:nvPr/>
        </p:nvCxnSpPr>
        <p:spPr>
          <a:xfrm flipH="1" flipV="1">
            <a:off x="5547718" y="3743359"/>
            <a:ext cx="1748876" cy="477664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BC63641-96E4-466C-8EAC-79315DB343E2}"/>
              </a:ext>
            </a:extLst>
          </p:cNvPr>
          <p:cNvCxnSpPr>
            <a:cxnSpLocks/>
          </p:cNvCxnSpPr>
          <p:nvPr/>
        </p:nvCxnSpPr>
        <p:spPr>
          <a:xfrm flipH="1">
            <a:off x="6409904" y="4221023"/>
            <a:ext cx="886690" cy="230221"/>
          </a:xfrm>
          <a:prstGeom prst="straightConnector1">
            <a:avLst/>
          </a:prstGeom>
          <a:ln>
            <a:solidFill>
              <a:schemeClr val="bg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886E253-1BF0-B5D9-AFBD-8758DD389DDA}"/>
              </a:ext>
            </a:extLst>
          </p:cNvPr>
          <p:cNvCxnSpPr>
            <a:cxnSpLocks/>
          </p:cNvCxnSpPr>
          <p:nvPr/>
        </p:nvCxnSpPr>
        <p:spPr>
          <a:xfrm flipH="1">
            <a:off x="6502268" y="4221709"/>
            <a:ext cx="794326" cy="405026"/>
          </a:xfrm>
          <a:prstGeom prst="straightConnector1">
            <a:avLst/>
          </a:prstGeom>
          <a:ln>
            <a:solidFill>
              <a:schemeClr val="bg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82AE427-6903-BBA8-1587-5A1EB976781D}"/>
              </a:ext>
            </a:extLst>
          </p:cNvPr>
          <p:cNvCxnSpPr>
            <a:cxnSpLocks/>
          </p:cNvCxnSpPr>
          <p:nvPr/>
        </p:nvCxnSpPr>
        <p:spPr>
          <a:xfrm flipH="1" flipV="1">
            <a:off x="4843189" y="3108289"/>
            <a:ext cx="2462577" cy="11127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2C0CA50-9008-F05F-164C-12ABA292001C}"/>
              </a:ext>
            </a:extLst>
          </p:cNvPr>
          <p:cNvCxnSpPr>
            <a:cxnSpLocks/>
          </p:cNvCxnSpPr>
          <p:nvPr/>
        </p:nvCxnSpPr>
        <p:spPr>
          <a:xfrm flipV="1">
            <a:off x="5627503" y="3514438"/>
            <a:ext cx="412951" cy="188660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5B6B46F-E261-CC1C-D498-2F2882F28BCF}"/>
              </a:ext>
            </a:extLst>
          </p:cNvPr>
          <p:cNvCxnSpPr>
            <a:cxnSpLocks/>
          </p:cNvCxnSpPr>
          <p:nvPr/>
        </p:nvCxnSpPr>
        <p:spPr>
          <a:xfrm>
            <a:off x="5736942" y="4228728"/>
            <a:ext cx="451292" cy="7130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B299B04-5DC1-7EE3-B36F-295F8AAEA088}"/>
              </a:ext>
            </a:extLst>
          </p:cNvPr>
          <p:cNvSpPr txBox="1"/>
          <p:nvPr/>
        </p:nvSpPr>
        <p:spPr>
          <a:xfrm>
            <a:off x="4291950" y="2987720"/>
            <a:ext cx="614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0 =</a:t>
            </a:r>
            <a:endParaRPr lang="LID4096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DCE05CD-A669-93A7-1E05-39FC60B453FA}"/>
              </a:ext>
            </a:extLst>
          </p:cNvPr>
          <p:cNvSpPr txBox="1"/>
          <p:nvPr/>
        </p:nvSpPr>
        <p:spPr>
          <a:xfrm>
            <a:off x="5185958" y="4025513"/>
            <a:ext cx="5312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-1 =</a:t>
            </a:r>
            <a:endParaRPr lang="LID4096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94DD9DD-C4B0-2E6C-1FF3-226ABE63CF58}"/>
              </a:ext>
            </a:extLst>
          </p:cNvPr>
          <p:cNvSpPr txBox="1"/>
          <p:nvPr/>
        </p:nvSpPr>
        <p:spPr>
          <a:xfrm>
            <a:off x="4773389" y="3504466"/>
            <a:ext cx="799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-0.7 =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32166531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F5BACFEE-A4E9-C134-E5BD-5C32D0121F2E}"/>
              </a:ext>
            </a:extLst>
          </p:cNvPr>
          <p:cNvSpPr/>
          <p:nvPr/>
        </p:nvSpPr>
        <p:spPr>
          <a:xfrm>
            <a:off x="3246580" y="3015677"/>
            <a:ext cx="2410691" cy="2410691"/>
          </a:xfrm>
          <a:prstGeom prst="ellipse">
            <a:avLst/>
          </a:prstGeom>
          <a:solidFill>
            <a:schemeClr val="accent4"/>
          </a:solidFill>
          <a:ln w="76200">
            <a:solidFill>
              <a:schemeClr val="accent4"/>
            </a:solidFill>
          </a:ln>
          <a:effectLst>
            <a:softEdge rad="317500"/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C73348-CD02-0698-ADFA-143DB7B09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Bloom / </a:t>
            </a:r>
            <a:r>
              <a:rPr lang="en-US" sz="2400" dirty="0" err="1"/>
              <a:t>fresnel</a:t>
            </a:r>
            <a:br>
              <a:rPr lang="da-DK" dirty="0"/>
            </a:br>
            <a:r>
              <a:rPr lang="da-DK" dirty="0"/>
              <a:t>Result</a:t>
            </a:r>
            <a:endParaRPr lang="LID4096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2FCD014-9414-EB2D-03CE-AA5E4CA5BAC9}"/>
              </a:ext>
            </a:extLst>
          </p:cNvPr>
          <p:cNvCxnSpPr>
            <a:cxnSpLocks/>
          </p:cNvCxnSpPr>
          <p:nvPr/>
        </p:nvCxnSpPr>
        <p:spPr>
          <a:xfrm flipV="1">
            <a:off x="5695174" y="3875298"/>
            <a:ext cx="468492" cy="69273"/>
          </a:xfrm>
          <a:prstGeom prst="straightConnector1">
            <a:avLst/>
          </a:prstGeom>
          <a:ln>
            <a:solidFill>
              <a:schemeClr val="bg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6" name="Picture 2" descr="Confluence Mobile - Confluence">
            <a:extLst>
              <a:ext uri="{FF2B5EF4-FFF2-40B4-BE49-F238E27FC236}">
                <a16:creationId xmlns:a16="http://schemas.microsoft.com/office/drawing/2014/main" id="{0D8DF4F0-6DE5-F7A7-B9D3-03228F8FA0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8409" y1="38587" x2="33086" y2="39924"/>
                        <a14:foregroundMark x1="38807" y1="38487" x2="38646" y2="38527"/>
                        <a14:foregroundMark x1="54275" y1="34601" x2="39173" y2="38395"/>
                        <a14:foregroundMark x1="33086" y1="39924" x2="28996" y2="46388"/>
                        <a14:foregroundMark x1="44238" y1="53612" x2="58736" y2="54753"/>
                        <a14:foregroundMark x1="75093" y1="47529" x2="73234" y2="47529"/>
                        <a14:foregroundMark x1="38290" y1="39544" x2="38290" y2="39544"/>
                        <a14:foregroundMark x1="38290" y1="39544" x2="37546" y2="39163"/>
                        <a14:foregroundMark x1="37918" y1="39163" x2="39033" y2="39924"/>
                        <a14:backgroundMark x1="60967" y1="40684" x2="62825" y2="34981"/>
                        <a14:backgroundMark x1="59851" y1="41065" x2="61338" y2="40304"/>
                        <a14:backgroundMark x1="66171" y1="47909" x2="68401" y2="45247"/>
                        <a14:backgroundMark x1="77323" y1="50570" x2="77695" y2="48289"/>
                        <a14:backgroundMark x1="37918" y1="36502" x2="36431" y2="33080"/>
                        <a14:backgroundMark x1="39033" y1="38023" x2="37918" y2="361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921" t="19185" r="19003" b="29701"/>
          <a:stretch/>
        </p:blipFill>
        <p:spPr bwMode="auto">
          <a:xfrm flipH="1">
            <a:off x="7375106" y="3622280"/>
            <a:ext cx="1136071" cy="9000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88A2E02-32C6-EC85-86C4-0615FCA2B047}"/>
              </a:ext>
            </a:extLst>
          </p:cNvPr>
          <p:cNvCxnSpPr>
            <a:cxnSpLocks/>
          </p:cNvCxnSpPr>
          <p:nvPr/>
        </p:nvCxnSpPr>
        <p:spPr>
          <a:xfrm flipH="1" flipV="1">
            <a:off x="5786577" y="4213893"/>
            <a:ext cx="1510018" cy="11746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BFEAB6B-4CFD-E2EF-66BE-F6DAEF4AB67B}"/>
              </a:ext>
            </a:extLst>
          </p:cNvPr>
          <p:cNvCxnSpPr>
            <a:cxnSpLocks/>
          </p:cNvCxnSpPr>
          <p:nvPr/>
        </p:nvCxnSpPr>
        <p:spPr>
          <a:xfrm flipV="1">
            <a:off x="5336559" y="3000401"/>
            <a:ext cx="383183" cy="361637"/>
          </a:xfrm>
          <a:prstGeom prst="straightConnector1">
            <a:avLst/>
          </a:prstGeom>
          <a:ln>
            <a:solidFill>
              <a:schemeClr val="bg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39DAB60-EC30-2037-23FF-54B4DBC870E1}"/>
              </a:ext>
            </a:extLst>
          </p:cNvPr>
          <p:cNvCxnSpPr>
            <a:cxnSpLocks/>
          </p:cNvCxnSpPr>
          <p:nvPr/>
        </p:nvCxnSpPr>
        <p:spPr>
          <a:xfrm flipV="1">
            <a:off x="5488959" y="3234009"/>
            <a:ext cx="399095" cy="280429"/>
          </a:xfrm>
          <a:prstGeom prst="straightConnector1">
            <a:avLst/>
          </a:prstGeom>
          <a:ln>
            <a:solidFill>
              <a:schemeClr val="bg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0A1C6A3-4C93-55A7-CF85-7C1F362B102F}"/>
              </a:ext>
            </a:extLst>
          </p:cNvPr>
          <p:cNvCxnSpPr>
            <a:cxnSpLocks/>
          </p:cNvCxnSpPr>
          <p:nvPr/>
        </p:nvCxnSpPr>
        <p:spPr>
          <a:xfrm flipV="1">
            <a:off x="4399066" y="2507674"/>
            <a:ext cx="0" cy="467718"/>
          </a:xfrm>
          <a:prstGeom prst="straightConnector1">
            <a:avLst/>
          </a:prstGeom>
          <a:ln>
            <a:solidFill>
              <a:schemeClr val="bg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CCCCEF3-63E1-BAD6-BBA3-9E6C0D8D7859}"/>
              </a:ext>
            </a:extLst>
          </p:cNvPr>
          <p:cNvCxnSpPr>
            <a:cxnSpLocks/>
          </p:cNvCxnSpPr>
          <p:nvPr/>
        </p:nvCxnSpPr>
        <p:spPr>
          <a:xfrm flipV="1">
            <a:off x="5136947" y="2800995"/>
            <a:ext cx="352012" cy="392729"/>
          </a:xfrm>
          <a:prstGeom prst="straightConnector1">
            <a:avLst/>
          </a:prstGeom>
          <a:ln>
            <a:solidFill>
              <a:schemeClr val="bg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EC6C657-D43B-E13B-FA74-889574B262F1}"/>
              </a:ext>
            </a:extLst>
          </p:cNvPr>
          <p:cNvCxnSpPr>
            <a:cxnSpLocks/>
          </p:cNvCxnSpPr>
          <p:nvPr/>
        </p:nvCxnSpPr>
        <p:spPr>
          <a:xfrm flipV="1">
            <a:off x="4906164" y="2640218"/>
            <a:ext cx="259521" cy="4277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66831C0-AAF9-6DA4-2B57-5EC0161B8A83}"/>
              </a:ext>
            </a:extLst>
          </p:cNvPr>
          <p:cNvCxnSpPr>
            <a:cxnSpLocks/>
          </p:cNvCxnSpPr>
          <p:nvPr/>
        </p:nvCxnSpPr>
        <p:spPr>
          <a:xfrm flipV="1">
            <a:off x="4669933" y="2507674"/>
            <a:ext cx="103456" cy="467718"/>
          </a:xfrm>
          <a:prstGeom prst="straightConnector1">
            <a:avLst/>
          </a:prstGeom>
          <a:ln>
            <a:solidFill>
              <a:schemeClr val="bg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7B51D4D-48C9-83DD-0699-D8E43DA9E7EC}"/>
              </a:ext>
            </a:extLst>
          </p:cNvPr>
          <p:cNvCxnSpPr>
            <a:cxnSpLocks/>
          </p:cNvCxnSpPr>
          <p:nvPr/>
        </p:nvCxnSpPr>
        <p:spPr>
          <a:xfrm flipH="1" flipV="1">
            <a:off x="5547718" y="3743359"/>
            <a:ext cx="1748876" cy="477664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BC63641-96E4-466C-8EAC-79315DB343E2}"/>
              </a:ext>
            </a:extLst>
          </p:cNvPr>
          <p:cNvCxnSpPr>
            <a:cxnSpLocks/>
          </p:cNvCxnSpPr>
          <p:nvPr/>
        </p:nvCxnSpPr>
        <p:spPr>
          <a:xfrm flipH="1">
            <a:off x="6409904" y="4221023"/>
            <a:ext cx="886690" cy="230221"/>
          </a:xfrm>
          <a:prstGeom prst="straightConnector1">
            <a:avLst/>
          </a:prstGeom>
          <a:ln>
            <a:solidFill>
              <a:schemeClr val="bg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886E253-1BF0-B5D9-AFBD-8758DD389DDA}"/>
              </a:ext>
            </a:extLst>
          </p:cNvPr>
          <p:cNvCxnSpPr>
            <a:cxnSpLocks/>
          </p:cNvCxnSpPr>
          <p:nvPr/>
        </p:nvCxnSpPr>
        <p:spPr>
          <a:xfrm flipH="1">
            <a:off x="6502268" y="4221709"/>
            <a:ext cx="794326" cy="405026"/>
          </a:xfrm>
          <a:prstGeom prst="straightConnector1">
            <a:avLst/>
          </a:prstGeom>
          <a:ln>
            <a:solidFill>
              <a:schemeClr val="bg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82AE427-6903-BBA8-1587-5A1EB976781D}"/>
              </a:ext>
            </a:extLst>
          </p:cNvPr>
          <p:cNvCxnSpPr>
            <a:cxnSpLocks/>
          </p:cNvCxnSpPr>
          <p:nvPr/>
        </p:nvCxnSpPr>
        <p:spPr>
          <a:xfrm flipH="1" flipV="1">
            <a:off x="4843189" y="3108289"/>
            <a:ext cx="2462577" cy="11127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2C0CA50-9008-F05F-164C-12ABA292001C}"/>
              </a:ext>
            </a:extLst>
          </p:cNvPr>
          <p:cNvCxnSpPr>
            <a:cxnSpLocks/>
          </p:cNvCxnSpPr>
          <p:nvPr/>
        </p:nvCxnSpPr>
        <p:spPr>
          <a:xfrm flipV="1">
            <a:off x="5627503" y="3514438"/>
            <a:ext cx="412951" cy="188660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5B6B46F-E261-CC1C-D498-2F2882F28BCF}"/>
              </a:ext>
            </a:extLst>
          </p:cNvPr>
          <p:cNvCxnSpPr>
            <a:cxnSpLocks/>
          </p:cNvCxnSpPr>
          <p:nvPr/>
        </p:nvCxnSpPr>
        <p:spPr>
          <a:xfrm>
            <a:off x="5736942" y="4228728"/>
            <a:ext cx="451292" cy="7130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319E4F13-F72D-C0C0-464F-C2E6867FE45B}"/>
              </a:ext>
            </a:extLst>
          </p:cNvPr>
          <p:cNvSpPr/>
          <p:nvPr/>
        </p:nvSpPr>
        <p:spPr>
          <a:xfrm>
            <a:off x="3693128" y="3449606"/>
            <a:ext cx="1471408" cy="1553262"/>
          </a:xfrm>
          <a:prstGeom prst="ellipse">
            <a:avLst/>
          </a:prstGeom>
          <a:solidFill>
            <a:schemeClr val="accent4"/>
          </a:solidFill>
          <a:ln w="76200">
            <a:solidFill>
              <a:schemeClr val="accent4"/>
            </a:solidFill>
          </a:ln>
          <a:effectLst>
            <a:softEdge rad="317500"/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0470398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F5BACFEE-A4E9-C134-E5BD-5C32D0121F2E}"/>
              </a:ext>
            </a:extLst>
          </p:cNvPr>
          <p:cNvSpPr/>
          <p:nvPr/>
        </p:nvSpPr>
        <p:spPr>
          <a:xfrm>
            <a:off x="3246580" y="3015677"/>
            <a:ext cx="2410691" cy="2410691"/>
          </a:xfrm>
          <a:prstGeom prst="ellipse">
            <a:avLst/>
          </a:prstGeom>
          <a:solidFill>
            <a:schemeClr val="accent4"/>
          </a:solidFill>
          <a:ln w="76200">
            <a:solidFill>
              <a:schemeClr val="accent4"/>
            </a:solidFill>
          </a:ln>
          <a:effectLst>
            <a:softEdge rad="317500"/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C73348-CD02-0698-ADFA-143DB7B09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Bloom / </a:t>
            </a:r>
            <a:r>
              <a:rPr lang="en-US" sz="2400" dirty="0" err="1"/>
              <a:t>fresnel</a:t>
            </a:r>
            <a:br>
              <a:rPr lang="da-DK" dirty="0"/>
            </a:br>
            <a:r>
              <a:rPr lang="da-DK" dirty="0" err="1"/>
              <a:t>Highlighted</a:t>
            </a:r>
            <a:endParaRPr lang="LID4096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2FCD014-9414-EB2D-03CE-AA5E4CA5BAC9}"/>
              </a:ext>
            </a:extLst>
          </p:cNvPr>
          <p:cNvCxnSpPr>
            <a:cxnSpLocks/>
          </p:cNvCxnSpPr>
          <p:nvPr/>
        </p:nvCxnSpPr>
        <p:spPr>
          <a:xfrm flipV="1">
            <a:off x="5695174" y="3875298"/>
            <a:ext cx="468492" cy="69273"/>
          </a:xfrm>
          <a:prstGeom prst="straightConnector1">
            <a:avLst/>
          </a:prstGeom>
          <a:ln>
            <a:solidFill>
              <a:schemeClr val="bg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6" name="Picture 2" descr="Confluence Mobile - Confluence">
            <a:extLst>
              <a:ext uri="{FF2B5EF4-FFF2-40B4-BE49-F238E27FC236}">
                <a16:creationId xmlns:a16="http://schemas.microsoft.com/office/drawing/2014/main" id="{0D8DF4F0-6DE5-F7A7-B9D3-03228F8FA0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8409" y1="38587" x2="33086" y2="39924"/>
                        <a14:foregroundMark x1="38807" y1="38487" x2="38646" y2="38527"/>
                        <a14:foregroundMark x1="54275" y1="34601" x2="39173" y2="38395"/>
                        <a14:foregroundMark x1="33086" y1="39924" x2="28996" y2="46388"/>
                        <a14:foregroundMark x1="44238" y1="53612" x2="58736" y2="54753"/>
                        <a14:foregroundMark x1="75093" y1="47529" x2="73234" y2="47529"/>
                        <a14:foregroundMark x1="38290" y1="39544" x2="38290" y2="39544"/>
                        <a14:foregroundMark x1="38290" y1="39544" x2="37546" y2="39163"/>
                        <a14:foregroundMark x1="37918" y1="39163" x2="39033" y2="39924"/>
                        <a14:backgroundMark x1="60967" y1="40684" x2="62825" y2="34981"/>
                        <a14:backgroundMark x1="59851" y1="41065" x2="61338" y2="40304"/>
                        <a14:backgroundMark x1="66171" y1="47909" x2="68401" y2="45247"/>
                        <a14:backgroundMark x1="77323" y1="50570" x2="77695" y2="48289"/>
                        <a14:backgroundMark x1="37918" y1="36502" x2="36431" y2="33080"/>
                        <a14:backgroundMark x1="39033" y1="38023" x2="37918" y2="361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921" t="19185" r="19003" b="29701"/>
          <a:stretch/>
        </p:blipFill>
        <p:spPr bwMode="auto">
          <a:xfrm flipH="1">
            <a:off x="7375106" y="3622280"/>
            <a:ext cx="1136071" cy="9000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88A2E02-32C6-EC85-86C4-0615FCA2B047}"/>
              </a:ext>
            </a:extLst>
          </p:cNvPr>
          <p:cNvCxnSpPr>
            <a:cxnSpLocks/>
          </p:cNvCxnSpPr>
          <p:nvPr/>
        </p:nvCxnSpPr>
        <p:spPr>
          <a:xfrm flipH="1" flipV="1">
            <a:off x="5786577" y="4213893"/>
            <a:ext cx="1510018" cy="11746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BFEAB6B-4CFD-E2EF-66BE-F6DAEF4AB67B}"/>
              </a:ext>
            </a:extLst>
          </p:cNvPr>
          <p:cNvCxnSpPr>
            <a:cxnSpLocks/>
          </p:cNvCxnSpPr>
          <p:nvPr/>
        </p:nvCxnSpPr>
        <p:spPr>
          <a:xfrm flipV="1">
            <a:off x="5336559" y="3000401"/>
            <a:ext cx="383183" cy="361637"/>
          </a:xfrm>
          <a:prstGeom prst="straightConnector1">
            <a:avLst/>
          </a:prstGeom>
          <a:ln>
            <a:solidFill>
              <a:schemeClr val="bg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39DAB60-EC30-2037-23FF-54B4DBC870E1}"/>
              </a:ext>
            </a:extLst>
          </p:cNvPr>
          <p:cNvCxnSpPr>
            <a:cxnSpLocks/>
          </p:cNvCxnSpPr>
          <p:nvPr/>
        </p:nvCxnSpPr>
        <p:spPr>
          <a:xfrm flipV="1">
            <a:off x="5488959" y="3234009"/>
            <a:ext cx="399095" cy="280429"/>
          </a:xfrm>
          <a:prstGeom prst="straightConnector1">
            <a:avLst/>
          </a:prstGeom>
          <a:ln>
            <a:solidFill>
              <a:schemeClr val="bg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0A1C6A3-4C93-55A7-CF85-7C1F362B102F}"/>
              </a:ext>
            </a:extLst>
          </p:cNvPr>
          <p:cNvCxnSpPr>
            <a:cxnSpLocks/>
          </p:cNvCxnSpPr>
          <p:nvPr/>
        </p:nvCxnSpPr>
        <p:spPr>
          <a:xfrm flipV="1">
            <a:off x="4399066" y="2507674"/>
            <a:ext cx="0" cy="467718"/>
          </a:xfrm>
          <a:prstGeom prst="straightConnector1">
            <a:avLst/>
          </a:prstGeom>
          <a:ln>
            <a:solidFill>
              <a:schemeClr val="bg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CCCCEF3-63E1-BAD6-BBA3-9E6C0D8D7859}"/>
              </a:ext>
            </a:extLst>
          </p:cNvPr>
          <p:cNvCxnSpPr>
            <a:cxnSpLocks/>
          </p:cNvCxnSpPr>
          <p:nvPr/>
        </p:nvCxnSpPr>
        <p:spPr>
          <a:xfrm flipV="1">
            <a:off x="5136947" y="2800995"/>
            <a:ext cx="352012" cy="392729"/>
          </a:xfrm>
          <a:prstGeom prst="straightConnector1">
            <a:avLst/>
          </a:prstGeom>
          <a:ln>
            <a:solidFill>
              <a:schemeClr val="bg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EC6C657-D43B-E13B-FA74-889574B262F1}"/>
              </a:ext>
            </a:extLst>
          </p:cNvPr>
          <p:cNvCxnSpPr>
            <a:cxnSpLocks/>
          </p:cNvCxnSpPr>
          <p:nvPr/>
        </p:nvCxnSpPr>
        <p:spPr>
          <a:xfrm flipV="1">
            <a:off x="4906164" y="2640218"/>
            <a:ext cx="259521" cy="4277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66831C0-AAF9-6DA4-2B57-5EC0161B8A83}"/>
              </a:ext>
            </a:extLst>
          </p:cNvPr>
          <p:cNvCxnSpPr>
            <a:cxnSpLocks/>
          </p:cNvCxnSpPr>
          <p:nvPr/>
        </p:nvCxnSpPr>
        <p:spPr>
          <a:xfrm flipV="1">
            <a:off x="4669933" y="2507674"/>
            <a:ext cx="103456" cy="467718"/>
          </a:xfrm>
          <a:prstGeom prst="straightConnector1">
            <a:avLst/>
          </a:prstGeom>
          <a:ln>
            <a:solidFill>
              <a:schemeClr val="bg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7B51D4D-48C9-83DD-0699-D8E43DA9E7EC}"/>
              </a:ext>
            </a:extLst>
          </p:cNvPr>
          <p:cNvCxnSpPr>
            <a:cxnSpLocks/>
          </p:cNvCxnSpPr>
          <p:nvPr/>
        </p:nvCxnSpPr>
        <p:spPr>
          <a:xfrm flipH="1" flipV="1">
            <a:off x="5547718" y="3743359"/>
            <a:ext cx="1748876" cy="477664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BC63641-96E4-466C-8EAC-79315DB343E2}"/>
              </a:ext>
            </a:extLst>
          </p:cNvPr>
          <p:cNvCxnSpPr>
            <a:cxnSpLocks/>
          </p:cNvCxnSpPr>
          <p:nvPr/>
        </p:nvCxnSpPr>
        <p:spPr>
          <a:xfrm flipH="1">
            <a:off x="6409904" y="4221023"/>
            <a:ext cx="886690" cy="230221"/>
          </a:xfrm>
          <a:prstGeom prst="straightConnector1">
            <a:avLst/>
          </a:prstGeom>
          <a:ln>
            <a:solidFill>
              <a:schemeClr val="bg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886E253-1BF0-B5D9-AFBD-8758DD389DDA}"/>
              </a:ext>
            </a:extLst>
          </p:cNvPr>
          <p:cNvCxnSpPr>
            <a:cxnSpLocks/>
          </p:cNvCxnSpPr>
          <p:nvPr/>
        </p:nvCxnSpPr>
        <p:spPr>
          <a:xfrm flipH="1">
            <a:off x="6502268" y="4221709"/>
            <a:ext cx="794326" cy="405026"/>
          </a:xfrm>
          <a:prstGeom prst="straightConnector1">
            <a:avLst/>
          </a:prstGeom>
          <a:ln>
            <a:solidFill>
              <a:schemeClr val="bg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82AE427-6903-BBA8-1587-5A1EB976781D}"/>
              </a:ext>
            </a:extLst>
          </p:cNvPr>
          <p:cNvCxnSpPr>
            <a:cxnSpLocks/>
          </p:cNvCxnSpPr>
          <p:nvPr/>
        </p:nvCxnSpPr>
        <p:spPr>
          <a:xfrm flipH="1" flipV="1">
            <a:off x="4843189" y="3108289"/>
            <a:ext cx="2462577" cy="11127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2C0CA50-9008-F05F-164C-12ABA292001C}"/>
              </a:ext>
            </a:extLst>
          </p:cNvPr>
          <p:cNvCxnSpPr>
            <a:cxnSpLocks/>
          </p:cNvCxnSpPr>
          <p:nvPr/>
        </p:nvCxnSpPr>
        <p:spPr>
          <a:xfrm flipV="1">
            <a:off x="5627503" y="3514438"/>
            <a:ext cx="412951" cy="188660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5B6B46F-E261-CC1C-D498-2F2882F28BCF}"/>
              </a:ext>
            </a:extLst>
          </p:cNvPr>
          <p:cNvCxnSpPr>
            <a:cxnSpLocks/>
          </p:cNvCxnSpPr>
          <p:nvPr/>
        </p:nvCxnSpPr>
        <p:spPr>
          <a:xfrm>
            <a:off x="5736942" y="4228728"/>
            <a:ext cx="451292" cy="7130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7DA3D22F-B28F-AC5F-C43B-732F2B52A0D1}"/>
              </a:ext>
            </a:extLst>
          </p:cNvPr>
          <p:cNvSpPr/>
          <p:nvPr/>
        </p:nvSpPr>
        <p:spPr>
          <a:xfrm>
            <a:off x="3256979" y="3023382"/>
            <a:ext cx="2410691" cy="2410691"/>
          </a:xfrm>
          <a:prstGeom prst="ellipse">
            <a:avLst/>
          </a:prstGeom>
          <a:solidFill>
            <a:schemeClr val="tx1"/>
          </a:solidFill>
          <a:ln w="76200">
            <a:noFill/>
          </a:ln>
          <a:effectLst>
            <a:softEdge rad="635000"/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36478248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3F2FA-8D15-D750-14A4-43510D4030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CF6C52C-7160-2639-2BE4-8F12118FE25B}"/>
              </a:ext>
            </a:extLst>
          </p:cNvPr>
          <p:cNvSpPr/>
          <p:nvPr/>
        </p:nvSpPr>
        <p:spPr>
          <a:xfrm>
            <a:off x="-152400" y="-171450"/>
            <a:ext cx="12344400" cy="70294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6" descr="Shape&#10;&#10;Description automatically generated with medium confidence">
            <a:extLst>
              <a:ext uri="{FF2B5EF4-FFF2-40B4-BE49-F238E27FC236}">
                <a16:creationId xmlns:a16="http://schemas.microsoft.com/office/drawing/2014/main" id="{1A1A5733-A434-A265-4107-C82CB16802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492" y="0"/>
            <a:ext cx="11381013" cy="7029449"/>
          </a:xfrm>
        </p:spPr>
      </p:pic>
    </p:spTree>
    <p:extLst>
      <p:ext uri="{BB962C8B-B14F-4D97-AF65-F5344CB8AC3E}">
        <p14:creationId xmlns:p14="http://schemas.microsoft.com/office/powerpoint/2010/main" val="24197294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07DA32-2050-6D29-CE92-52691BDEA5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447D355-EEDB-3509-4BD1-FCB5E11D1DB5}"/>
              </a:ext>
            </a:extLst>
          </p:cNvPr>
          <p:cNvSpPr/>
          <p:nvPr/>
        </p:nvSpPr>
        <p:spPr>
          <a:xfrm>
            <a:off x="-152400" y="-171450"/>
            <a:ext cx="12344400" cy="70294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Shape&#10;&#10;Description automatically generated with medium confidence">
            <a:extLst>
              <a:ext uri="{FF2B5EF4-FFF2-40B4-BE49-F238E27FC236}">
                <a16:creationId xmlns:a16="http://schemas.microsoft.com/office/drawing/2014/main" id="{592DCF5E-335B-5C14-F4E7-9F3CF7D246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6955"/>
            <a:ext cx="12192000" cy="5711869"/>
          </a:xfrm>
        </p:spPr>
      </p:pic>
    </p:spTree>
    <p:extLst>
      <p:ext uri="{BB962C8B-B14F-4D97-AF65-F5344CB8AC3E}">
        <p14:creationId xmlns:p14="http://schemas.microsoft.com/office/powerpoint/2010/main" val="16201612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5">
            <a:extLst>
              <a:ext uri="{FF2B5EF4-FFF2-40B4-BE49-F238E27FC236}">
                <a16:creationId xmlns:a16="http://schemas.microsoft.com/office/drawing/2014/main" id="{BB07B087-CC73-4D22-8354-AE59CBE4F3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2D2205-DBA5-9B10-9EA0-0D668D8634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9983" y="3834333"/>
            <a:ext cx="3834457" cy="2337866"/>
          </a:xfrm>
        </p:spPr>
        <p:txBody>
          <a:bodyPr anchor="b">
            <a:normAutofit/>
          </a:bodyPr>
          <a:lstStyle/>
          <a:p>
            <a:pPr algn="r"/>
            <a:r>
              <a:rPr lang="da-DK" dirty="0"/>
              <a:t>3 major elements</a:t>
            </a:r>
            <a:endParaRPr lang="LID4096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D1AB9F39-F08F-0B06-F424-98A83EDFCE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2663" y="3451954"/>
            <a:ext cx="8553929" cy="593573"/>
          </a:xfrm>
        </p:spPr>
        <p:txBody>
          <a:bodyPr numCol="3" anchor="ctr">
            <a:normAutofit fontScale="77500" lnSpcReduction="20000"/>
          </a:bodyPr>
          <a:lstStyle/>
          <a:p>
            <a:pPr marL="0" indent="0" algn="ctr">
              <a:buNone/>
            </a:pPr>
            <a:r>
              <a:rPr lang="en-US" b="1" dirty="0"/>
              <a:t>Bloom </a:t>
            </a:r>
            <a:r>
              <a:rPr lang="en-US" b="1" dirty="0" err="1"/>
              <a:t>glimt</a:t>
            </a:r>
            <a:endParaRPr lang="en-US" b="1" dirty="0"/>
          </a:p>
          <a:p>
            <a:pPr marL="0" indent="0" algn="ctr">
              <a:buNone/>
            </a:pPr>
            <a:r>
              <a:rPr lang="en-US" b="1" dirty="0"/>
              <a:t>Smoke &amp; cones wind-up</a:t>
            </a:r>
          </a:p>
          <a:p>
            <a:pPr marL="0" indent="0" algn="ctr">
              <a:buNone/>
            </a:pPr>
            <a:r>
              <a:rPr lang="en-US" b="1" dirty="0"/>
              <a:t>Disc expanding</a:t>
            </a:r>
          </a:p>
        </p:txBody>
      </p:sp>
      <p:pic>
        <p:nvPicPr>
          <p:cNvPr id="8" name="Picture 7" descr="Shape&#10;&#10;Description automatically generated with medium confidence">
            <a:extLst>
              <a:ext uri="{FF2B5EF4-FFF2-40B4-BE49-F238E27FC236}">
                <a16:creationId xmlns:a16="http://schemas.microsoft.com/office/drawing/2014/main" id="{246BEED5-80E5-D561-5FD5-9F6AE2DC77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9945" y="1460321"/>
            <a:ext cx="3432109" cy="2119832"/>
          </a:xfrm>
          <a:prstGeom prst="rect">
            <a:avLst/>
          </a:prstGeom>
        </p:spPr>
      </p:pic>
      <p:pic>
        <p:nvPicPr>
          <p:cNvPr id="11" name="Picture 10" descr="A picture containing dark, light&#10;&#10;Description automatically generated">
            <a:extLst>
              <a:ext uri="{FF2B5EF4-FFF2-40B4-BE49-F238E27FC236}">
                <a16:creationId xmlns:a16="http://schemas.microsoft.com/office/drawing/2014/main" id="{C126B6F7-B8A6-865E-D1DB-185DEAEEAE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3563" y="1460321"/>
            <a:ext cx="2261318" cy="2144129"/>
          </a:xfrm>
          <a:prstGeom prst="rect">
            <a:avLst/>
          </a:prstGeom>
        </p:spPr>
      </p:pic>
      <p:pic>
        <p:nvPicPr>
          <p:cNvPr id="4" name="Picture 3" descr="A picture containing night sky&#10;&#10;Description automatically generated">
            <a:extLst>
              <a:ext uri="{FF2B5EF4-FFF2-40B4-BE49-F238E27FC236}">
                <a16:creationId xmlns:a16="http://schemas.microsoft.com/office/drawing/2014/main" id="{5FC9D073-A874-1D51-9AB7-318C51BA0B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9419" y="1460321"/>
            <a:ext cx="3432109" cy="211983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298535D-026E-A863-7BB1-6B372FB31168}"/>
              </a:ext>
            </a:extLst>
          </p:cNvPr>
          <p:cNvSpPr txBox="1"/>
          <p:nvPr/>
        </p:nvSpPr>
        <p:spPr>
          <a:xfrm>
            <a:off x="3047999" y="400858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dirty="0" err="1"/>
              <a:t>Clipping</a:t>
            </a:r>
            <a:r>
              <a:rPr lang="da-DK" dirty="0"/>
              <a:t> </a:t>
            </a:r>
            <a:r>
              <a:rPr lang="da-DK" dirty="0" err="1"/>
              <a:t>depended</a:t>
            </a:r>
            <a:r>
              <a:rPr lang="da-DK" dirty="0"/>
              <a:t> to </a:t>
            </a:r>
            <a:r>
              <a:rPr lang="da-DK" dirty="0" err="1"/>
              <a:t>size</a:t>
            </a:r>
            <a:r>
              <a:rPr lang="da-DK" dirty="0"/>
              <a:t> and positive/negative </a:t>
            </a:r>
            <a:r>
              <a:rPr lang="da-DK" dirty="0" err="1"/>
              <a:t>values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4593005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51747B-535D-5163-0BF2-61E285E25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Bloom glimt</a:t>
            </a:r>
            <a:endParaRPr lang="LID4096" dirty="0"/>
          </a:p>
        </p:txBody>
      </p:sp>
      <p:pic>
        <p:nvPicPr>
          <p:cNvPr id="4" name="Picture 3" descr="A picture containing dark, light&#10;&#10;Description automatically generated">
            <a:extLst>
              <a:ext uri="{FF2B5EF4-FFF2-40B4-BE49-F238E27FC236}">
                <a16:creationId xmlns:a16="http://schemas.microsoft.com/office/drawing/2014/main" id="{3BF26F92-33B9-8D1C-FAD7-BE8C2541FA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6656" y="2505287"/>
            <a:ext cx="3475248" cy="3295149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350374-1699-0211-BEFD-561E78226D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/>
              <a:t>Relative distance to camera</a:t>
            </a:r>
          </a:p>
          <a:p>
            <a:r>
              <a:rPr lang="da-DK" dirty="0" err="1"/>
              <a:t>Scale</a:t>
            </a:r>
            <a:r>
              <a:rPr lang="da-DK" dirty="0"/>
              <a:t> relative alpha and highlighted color fresnel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13093695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BD2691-5AA8-2EE4-FC51-3E20E036F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Smoke wind-up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2A04B2-D431-8E1D-E076-B8E5F7FF16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/>
              <a:t>Scale relative distortion using noise texture</a:t>
            </a:r>
          </a:p>
          <a:p>
            <a:r>
              <a:rPr lang="da-DK" dirty="0"/>
              <a:t>Alpha and highlighted color fresnel</a:t>
            </a:r>
            <a:endParaRPr lang="LID4096" dirty="0"/>
          </a:p>
          <a:p>
            <a:r>
              <a:rPr lang="da-DK" dirty="0"/>
              <a:t>Smoke layering using noise texture</a:t>
            </a:r>
          </a:p>
          <a:p>
            <a:r>
              <a:rPr lang="da-DK" dirty="0"/>
              <a:t>Flashing using hard noise texture</a:t>
            </a:r>
            <a:endParaRPr lang="LID4096" dirty="0"/>
          </a:p>
        </p:txBody>
      </p:sp>
      <p:pic>
        <p:nvPicPr>
          <p:cNvPr id="5" name="Picture 4" descr="Shape&#10;&#10;Description automatically generated with medium confidence">
            <a:extLst>
              <a:ext uri="{FF2B5EF4-FFF2-40B4-BE49-F238E27FC236}">
                <a16:creationId xmlns:a16="http://schemas.microsoft.com/office/drawing/2014/main" id="{9BB66909-9EBE-3B93-0C99-315ADD7514B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16" r="26443"/>
          <a:stretch/>
        </p:blipFill>
        <p:spPr>
          <a:xfrm>
            <a:off x="6772275" y="1357206"/>
            <a:ext cx="2695575" cy="44113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E1BA97F-C91E-6C1B-26F5-9A4A7AAD2B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6263" y="1553384"/>
            <a:ext cx="1781424" cy="3724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5386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99E25-E4EF-3CA1-857B-DF14F965C4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Cones wind-up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999810-7875-D6C1-FCA3-0385668E4E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 err="1"/>
              <a:t>Fixed</a:t>
            </a:r>
            <a:r>
              <a:rPr lang="da-DK" dirty="0"/>
              <a:t> </a:t>
            </a:r>
            <a:r>
              <a:rPr lang="da-DK" dirty="0" err="1"/>
              <a:t>length</a:t>
            </a:r>
            <a:r>
              <a:rPr lang="da-DK" dirty="0"/>
              <a:t> and cut </a:t>
            </a:r>
            <a:r>
              <a:rPr lang="da-DK" dirty="0" err="1"/>
              <a:t>off</a:t>
            </a:r>
            <a:endParaRPr lang="da-DK" dirty="0"/>
          </a:p>
          <a:p>
            <a:r>
              <a:rPr lang="en-US" dirty="0"/>
              <a:t>Curvature using normal and sin of y-values</a:t>
            </a:r>
          </a:p>
          <a:p>
            <a:r>
              <a:rPr lang="en-US" dirty="0"/>
              <a:t>Inner </a:t>
            </a:r>
            <a:r>
              <a:rPr lang="en-US" dirty="0" err="1"/>
              <a:t>fresnel</a:t>
            </a:r>
            <a:endParaRPr lang="en-US" dirty="0"/>
          </a:p>
        </p:txBody>
      </p:sp>
      <p:pic>
        <p:nvPicPr>
          <p:cNvPr id="5" name="Picture 4" descr="Shape&#10;&#10;Description automatically generated with medium confidence">
            <a:extLst>
              <a:ext uri="{FF2B5EF4-FFF2-40B4-BE49-F238E27FC236}">
                <a16:creationId xmlns:a16="http://schemas.microsoft.com/office/drawing/2014/main" id="{09C59024-18D7-A0D8-D655-BAE9FD5467E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16" r="26443"/>
          <a:stretch/>
        </p:blipFill>
        <p:spPr>
          <a:xfrm>
            <a:off x="6772275" y="1357206"/>
            <a:ext cx="2695575" cy="441138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7026470-FFD6-6AFA-7DA0-562F82D4C8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6263" y="1553384"/>
            <a:ext cx="1781424" cy="3724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5883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94725-A36D-1BEC-C632-07D148194F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Disc </a:t>
            </a:r>
            <a:r>
              <a:rPr lang="da-DK" dirty="0" err="1"/>
              <a:t>expanding</a:t>
            </a:r>
            <a:r>
              <a:rPr lang="da-DK" dirty="0"/>
              <a:t> 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E4EF2F-3E2D-385F-82E5-EEB8750289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/>
              <a:t>Texture highlighting</a:t>
            </a:r>
          </a:p>
          <a:p>
            <a:r>
              <a:rPr lang="da-DK" dirty="0" err="1"/>
              <a:t>Subtle</a:t>
            </a:r>
            <a:r>
              <a:rPr lang="da-DK" dirty="0"/>
              <a:t> </a:t>
            </a:r>
            <a:r>
              <a:rPr lang="da-DK" dirty="0" err="1"/>
              <a:t>intensity</a:t>
            </a:r>
            <a:r>
              <a:rPr lang="da-DK" dirty="0"/>
              <a:t> animation</a:t>
            </a:r>
          </a:p>
          <a:p>
            <a:r>
              <a:rPr lang="da-DK" dirty="0"/>
              <a:t>White light outer rim</a:t>
            </a:r>
          </a:p>
          <a:p>
            <a:r>
              <a:rPr lang="da-DK" dirty="0"/>
              <a:t>Fade out after specific size</a:t>
            </a:r>
            <a:endParaRPr lang="en-US" dirty="0"/>
          </a:p>
        </p:txBody>
      </p:sp>
      <p:pic>
        <p:nvPicPr>
          <p:cNvPr id="4" name="Picture 3" descr="A picture containing night sky&#10;&#10;Description automatically generated">
            <a:extLst>
              <a:ext uri="{FF2B5EF4-FFF2-40B4-BE49-F238E27FC236}">
                <a16:creationId xmlns:a16="http://schemas.microsoft.com/office/drawing/2014/main" id="{1879C031-39FE-0BD3-0681-5A00D08177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7344" y="2706255"/>
            <a:ext cx="4854329" cy="29982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BF4D544-C27F-7157-0FAB-28F1511D07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6929" y="1414568"/>
            <a:ext cx="3458058" cy="1638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627198"/>
      </p:ext>
    </p:extLst>
  </p:cSld>
  <p:clrMapOvr>
    <a:masterClrMapping/>
  </p:clrMapOvr>
</p:sld>
</file>

<file path=ppt/theme/theme1.xml><?xml version="1.0" encoding="utf-8"?>
<a:theme xmlns:a="http://schemas.openxmlformats.org/drawingml/2006/main" name="RegattaVTI">
  <a:themeElements>
    <a:clrScheme name="AnalogousFromRegularSeedLeftStep">
      <a:dk1>
        <a:srgbClr val="000000"/>
      </a:dk1>
      <a:lt1>
        <a:srgbClr val="FFFFFF"/>
      </a:lt1>
      <a:dk2>
        <a:srgbClr val="1B2B30"/>
      </a:dk2>
      <a:lt2>
        <a:srgbClr val="F2F3F0"/>
      </a:lt2>
      <a:accent1>
        <a:srgbClr val="7F33DD"/>
      </a:accent1>
      <a:accent2>
        <a:srgbClr val="4540D3"/>
      </a:accent2>
      <a:accent3>
        <a:srgbClr val="3374DD"/>
      </a:accent3>
      <a:accent4>
        <a:srgbClr val="21AACB"/>
      </a:accent4>
      <a:accent5>
        <a:srgbClr val="2DC2A2"/>
      </a:accent5>
      <a:accent6>
        <a:srgbClr val="20C65C"/>
      </a:accent6>
      <a:hlink>
        <a:srgbClr val="6A9832"/>
      </a:hlink>
      <a:folHlink>
        <a:srgbClr val="7F7F7F"/>
      </a:folHlink>
    </a:clrScheme>
    <a:fontScheme name="Walbaum Display">
      <a:majorFont>
        <a:latin typeface="Walbaum Display"/>
        <a:ea typeface=""/>
        <a:cs typeface=""/>
      </a:majorFont>
      <a:minorFont>
        <a:latin typeface="Walbaum Displ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gattaVTI" id="{FFC3BCE5-6357-41D1-8E67-3F85B69D7E86}" vid="{893A6374-FE17-48E5-8B62-678C1B11AA1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612</TotalTime>
  <Words>855</Words>
  <Application>Microsoft Office PowerPoint</Application>
  <PresentationFormat>Widescreen</PresentationFormat>
  <Paragraphs>72</Paragraphs>
  <Slides>22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Calibri</vt:lpstr>
      <vt:lpstr>Consolas</vt:lpstr>
      <vt:lpstr>Walbaum Display</vt:lpstr>
      <vt:lpstr>RegattaVTI</vt:lpstr>
      <vt:lpstr>  Star wars TM seismic charge CGP SHADER MINI-PROJECT</vt:lpstr>
      <vt:lpstr>PowerPoint Presentation</vt:lpstr>
      <vt:lpstr>PowerPoint Presentation</vt:lpstr>
      <vt:lpstr>PowerPoint Presentation</vt:lpstr>
      <vt:lpstr>3 major elements</vt:lpstr>
      <vt:lpstr>Bloom glimt</vt:lpstr>
      <vt:lpstr>Smoke wind-up</vt:lpstr>
      <vt:lpstr>Cones wind-up</vt:lpstr>
      <vt:lpstr>Disc expanding </vt:lpstr>
      <vt:lpstr>Relative distance to camera</vt:lpstr>
      <vt:lpstr>Relative distance to camera</vt:lpstr>
      <vt:lpstr>Cone curvature and cut off</vt:lpstr>
      <vt:lpstr>Cone curvature and cut off</vt:lpstr>
      <vt:lpstr>Cone curvature and cut off</vt:lpstr>
      <vt:lpstr>Cone curvature and cut off</vt:lpstr>
      <vt:lpstr>Cone curvature and cut off</vt:lpstr>
      <vt:lpstr>Cone curvature and cut off</vt:lpstr>
      <vt:lpstr> Bloom / Fresnel </vt:lpstr>
      <vt:lpstr>Bloom / fresnel Camera view and normals</vt:lpstr>
      <vt:lpstr>Bloom / fresnel Dot product</vt:lpstr>
      <vt:lpstr>Bloom / fresnel Result</vt:lpstr>
      <vt:lpstr>Bloom / fresnel Highlighted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CGP SHADER MINI-PROJECT</dc:title>
  <dc:creator>Tonko Emil Westerhof Bossen</dc:creator>
  <cp:lastModifiedBy>Tonko Emil Westerhof Bossen</cp:lastModifiedBy>
  <cp:revision>97</cp:revision>
  <dcterms:created xsi:type="dcterms:W3CDTF">2022-11-25T13:15:54Z</dcterms:created>
  <dcterms:modified xsi:type="dcterms:W3CDTF">2022-12-01T22:02:28Z</dcterms:modified>
</cp:coreProperties>
</file>